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g"/>
  <Override PartName="/ppt/media/image25.jpg" ContentType="image/jpg"/>
  <Override PartName="/ppt/charts/chart1.xml" ContentType="application/vnd.openxmlformats-officedocument.drawingml.chart+xml"/>
  <Override PartName="/ppt/media/image31.jpg" ContentType="image/jp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media/image36.jpg" ContentType="image/jp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media/image45.jpg" ContentType="image/jpg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05" r:id="rId2"/>
    <p:sldId id="306" r:id="rId3"/>
    <p:sldId id="307" r:id="rId4"/>
    <p:sldId id="261" r:id="rId5"/>
    <p:sldId id="308" r:id="rId6"/>
    <p:sldId id="309" r:id="rId7"/>
    <p:sldId id="310" r:id="rId8"/>
    <p:sldId id="262" r:id="rId9"/>
    <p:sldId id="269" r:id="rId10"/>
    <p:sldId id="270" r:id="rId11"/>
    <p:sldId id="311" r:id="rId12"/>
    <p:sldId id="304" r:id="rId13"/>
    <p:sldId id="277" r:id="rId14"/>
    <p:sldId id="279" r:id="rId15"/>
    <p:sldId id="278" r:id="rId16"/>
    <p:sldId id="299" r:id="rId17"/>
    <p:sldId id="312" r:id="rId18"/>
    <p:sldId id="313" r:id="rId19"/>
  </p:sldIdLst>
  <p:sldSz cx="12192000" cy="6858000"/>
  <p:notesSz cx="9928225" cy="6797675"/>
  <p:embeddedFontLs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3" clrIdx="0">
    <p:extLst>
      <p:ext uri="{19B8F6BF-5375-455C-9EA6-DF929625EA0E}">
        <p15:presenceInfo xmlns=""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637" autoAdjust="0"/>
  </p:normalViewPr>
  <p:slideViewPr>
    <p:cSldViewPr>
      <p:cViewPr varScale="1">
        <p:scale>
          <a:sx n="95" d="100"/>
          <a:sy n="95" d="100"/>
        </p:scale>
        <p:origin x="-114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54950840506736E-2"/>
          <c:y val="9.3366670040043925E-2"/>
          <c:w val="0.89762494608137755"/>
          <c:h val="0.82765389560288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3">
                  <c:v>Категория 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418290.8</c:v>
                </c:pt>
                <c:pt idx="3" formatCode="#,##0.0">
                  <c:v>436982.1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BC-417C-8B19-6D3305E8D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694136165440395"/>
                  <c:y val="-0.10108547877182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90192749586287E-2"/>
                  <c:y val="-5.36385830736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36984647369978E-2"/>
                  <c:y val="-7.801975719806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877781501185485E-2"/>
                  <c:y val="-9.341537790616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266040511081458E-2"/>
                  <c:y val="-7.314352237318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3">
                  <c:v>Категория 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#,##0.0">
                  <c:v>48358.1</c:v>
                </c:pt>
                <c:pt idx="3" formatCode="#,##0.0">
                  <c:v>52869.7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BC-417C-8B19-6D3305E8D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1590332837610884"/>
                  <c:y val="-2.221709625910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0151257922577E-2"/>
                  <c:y val="-2.681929153683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43400851802601E-2"/>
                  <c:y val="-4.1447996011470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3325641716705"/>
                  <c:y val="-1.824500763300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962649465100473E-2"/>
                  <c:y val="-2.438117412439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3">
                  <c:v>Категория 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#,##0.0">
                  <c:v>4947.1000000000004</c:v>
                </c:pt>
                <c:pt idx="3" formatCode="#,##0.0">
                  <c:v>3928.7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BC-417C-8B19-6D3305E8D2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shape val="cylinder"/>
        <c:axId val="8040448"/>
        <c:axId val="8041984"/>
        <c:axId val="0"/>
      </c:bar3DChart>
      <c:catAx>
        <c:axId val="8040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41984"/>
        <c:crosses val="autoZero"/>
        <c:auto val="1"/>
        <c:lblAlgn val="ctr"/>
        <c:lblOffset val="100"/>
        <c:noMultiLvlLbl val="0"/>
      </c:catAx>
      <c:valAx>
        <c:axId val="804198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040448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 w="19050"/>
        <a:effectLst>
          <a:glow rad="25400"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0-4D41-836C-F39B6E2E6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0-4D41-836C-F39B6E2E6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AD0-4D41-836C-F39B6E2E6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0-4D41-836C-F39B6E2E6DB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D0-4D41-836C-F39B6E2E6DBE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190476190476192"/>
                      <c:h val="0.20005915720767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0-4D41-836C-F39B6E2E6DBE}"/>
                </c:ext>
              </c:extLst>
            </c:dLbl>
            <c:dLbl>
              <c:idx val="2"/>
              <c:layout>
                <c:manualLayout>
                  <c:x val="3.1486956987519354E-2"/>
                  <c:y val="6.824429635469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D0-4D41-836C-F39B6E2E6DBE}"/>
                </c:ext>
              </c:extLst>
            </c:dLbl>
            <c:dLbl>
              <c:idx val="3"/>
              <c:layout>
                <c:manualLayout>
                  <c:x val="0.13549252771974926"/>
                  <c:y val="7.097719270929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0-4D41-836C-F39B6E2E6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80010.2</c:v>
                </c:pt>
                <c:pt idx="1">
                  <c:v>183793.8</c:v>
                </c:pt>
                <c:pt idx="2">
                  <c:v>19363.900000000001</c:v>
                </c:pt>
                <c:pt idx="3">
                  <c:v>11700.4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D0-4D41-836C-F39B6E2E6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27-4A1E-B4EC-2F488C04B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B7-421A-AD7A-D3C451DE80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27-4A1E-B4EC-2F488C04B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27-4A1E-B4EC-2F488C04B70D}"/>
              </c:ext>
            </c:extLst>
          </c:dPt>
          <c:dLbls>
            <c:dLbl>
              <c:idx val="0"/>
              <c:layout>
                <c:manualLayout>
                  <c:x val="-1.9719379258784246E-2"/>
                  <c:y val="0.23858749595116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40762435183407"/>
                  <c:y val="-0.21914642810925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   186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220,8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8569801556278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7912610543036"/>
                      <c:h val="0.21308791411368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27-4A1E-B4EC-2F488C04B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66539.600000000006</c:v>
                </c:pt>
                <c:pt idx="1">
                  <c:v>186220.79999999999</c:v>
                </c:pt>
                <c:pt idx="2">
                  <c:v>20832.2</c:v>
                </c:pt>
                <c:pt idx="3">
                  <c:v>14480.5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B7-421A-AD7A-D3C451DE8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37289078092682E-2"/>
          <c:w val="1"/>
          <c:h val="0.66429771437735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архивного дела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1389.1</c:v>
                </c:pt>
                <c:pt idx="1">
                  <c:v>1904.1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4-4436-8F31-D0A67F4F87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музейного дела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7094.6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34-4436-8F31-D0A67F4F87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библиотечного дела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9501</c:v>
                </c:pt>
                <c:pt idx="1">
                  <c:v>18813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34-4436-8F31-D0A67F4F87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культурно-досугово обслуживания населения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18366.5</c:v>
                </c:pt>
                <c:pt idx="1">
                  <c:v>41114.6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3-4031-9E0A-758C3A886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412928"/>
        <c:axId val="112447488"/>
      </c:barChart>
      <c:catAx>
        <c:axId val="112412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447488"/>
        <c:crosses val="autoZero"/>
        <c:auto val="1"/>
        <c:lblAlgn val="ctr"/>
        <c:lblOffset val="100"/>
        <c:noMultiLvlLbl val="0"/>
      </c:catAx>
      <c:valAx>
        <c:axId val="1124474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241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514518331446753"/>
          <c:w val="0.6565946163402403"/>
          <c:h val="0.2820299573001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99-478B-9B3F-3979D7ABFCC1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99-478B-9B3F-3979D7ABF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07488"/>
        <c:axId val="55009280"/>
      </c:barChart>
      <c:catAx>
        <c:axId val="55007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009280"/>
        <c:crosses val="autoZero"/>
        <c:auto val="1"/>
        <c:lblAlgn val="ctr"/>
        <c:lblOffset val="100"/>
        <c:noMultiLvlLbl val="0"/>
      </c:catAx>
      <c:valAx>
        <c:axId val="5500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00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10932.5</c:v>
                </c:pt>
                <c:pt idx="1">
                  <c:v>3865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9C-4C89-96BD-E8F7F1B036B2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15000</c:v>
                </c:pt>
                <c:pt idx="1">
                  <c:v>18000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9C-4C89-96BD-E8F7F1B03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367872"/>
        <c:axId val="112377856"/>
      </c:barChart>
      <c:catAx>
        <c:axId val="112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377856"/>
        <c:crosses val="autoZero"/>
        <c:auto val="1"/>
        <c:lblAlgn val="ctr"/>
        <c:lblOffset val="100"/>
        <c:noMultiLvlLbl val="0"/>
      </c:catAx>
      <c:valAx>
        <c:axId val="11237785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23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14911</c:v>
                </c:pt>
                <c:pt idx="1">
                  <c:v>17871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6B-4AF3-A080-29316308B3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межбюджетный трансферты общего характера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21464.2</c:v>
                </c:pt>
                <c:pt idx="1">
                  <c:v>4293.8999999999996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6B-4AF3-A080-29316308B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263168"/>
        <c:axId val="112264704"/>
        <c:axId val="0"/>
      </c:bar3DChart>
      <c:catAx>
        <c:axId val="1122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64704"/>
        <c:crosses val="autoZero"/>
        <c:auto val="1"/>
        <c:lblAlgn val="ctr"/>
        <c:lblOffset val="100"/>
        <c:noMultiLvlLbl val="0"/>
      </c:catAx>
      <c:valAx>
        <c:axId val="112264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22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23017862159397"/>
          <c:y val="0.22674602155247164"/>
          <c:w val="0.23988996520985811"/>
          <c:h val="0.7342686269454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07CAC-91F6-4075-B81A-48866E6E0A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1C23D3-A290-462C-B2BE-95AFF10D7ECD}">
      <dgm:prSet phldrT="[Текст]"/>
      <dgm:spPr/>
      <dgm:t>
        <a:bodyPr/>
        <a:lstStyle/>
        <a:p>
          <a:r>
            <a:rPr lang="ru-RU" dirty="0"/>
            <a:t>Программы социальной направленности:</a:t>
          </a:r>
        </a:p>
      </dgm:t>
    </dgm:pt>
    <dgm:pt modelId="{757CFC9D-22AD-408D-A0BC-142BF70F2E0A}" type="parTrans" cxnId="{F97C5EB0-1CB3-49D6-9C85-D5BAF621C7DF}">
      <dgm:prSet/>
      <dgm:spPr/>
      <dgm:t>
        <a:bodyPr/>
        <a:lstStyle/>
        <a:p>
          <a:endParaRPr lang="ru-RU"/>
        </a:p>
      </dgm:t>
    </dgm:pt>
    <dgm:pt modelId="{E68D5E03-607B-43EA-B5E4-9DED7CBC9470}" type="sibTrans" cxnId="{F97C5EB0-1CB3-49D6-9C85-D5BAF621C7DF}">
      <dgm:prSet/>
      <dgm:spPr/>
      <dgm:t>
        <a:bodyPr/>
        <a:lstStyle/>
        <a:p>
          <a:endParaRPr lang="ru-RU"/>
        </a:p>
      </dgm:t>
    </dgm:pt>
    <dgm:pt modelId="{A4296A45-1B92-468B-B0C9-001BDA3DA040}">
      <dgm:prSet phldrT="[Текст]" custT="1"/>
      <dgm:spPr/>
      <dgm:t>
        <a:bodyPr/>
        <a:lstStyle/>
        <a:p>
          <a:r>
            <a:rPr lang="ru-RU" sz="2100" dirty="0"/>
            <a:t>Развитие образования</a:t>
          </a:r>
        </a:p>
      </dgm:t>
    </dgm:pt>
    <dgm:pt modelId="{E5484324-0589-4F2F-A4B4-628882F0EFCE}" type="parTrans" cxnId="{D1DD9994-3C04-49FE-A4DC-DE72E15AF0B0}">
      <dgm:prSet/>
      <dgm:spPr/>
      <dgm:t>
        <a:bodyPr/>
        <a:lstStyle/>
        <a:p>
          <a:endParaRPr lang="ru-RU"/>
        </a:p>
      </dgm:t>
    </dgm:pt>
    <dgm:pt modelId="{E15184EA-C94A-4EDF-A9C6-276ECC61394F}" type="sibTrans" cxnId="{D1DD9994-3C04-49FE-A4DC-DE72E15AF0B0}">
      <dgm:prSet/>
      <dgm:spPr/>
      <dgm:t>
        <a:bodyPr/>
        <a:lstStyle/>
        <a:p>
          <a:endParaRPr lang="ru-RU"/>
        </a:p>
      </dgm:t>
    </dgm:pt>
    <dgm:pt modelId="{8D2D223C-AAB0-4D43-B3B1-DD8FF0AB6D83}">
      <dgm:prSet custT="1"/>
      <dgm:spPr/>
      <dgm:t>
        <a:bodyPr/>
        <a:lstStyle/>
        <a:p>
          <a:r>
            <a:rPr lang="ru-RU" sz="2100" dirty="0"/>
            <a:t>Развитие культуры</a:t>
          </a:r>
        </a:p>
      </dgm:t>
    </dgm:pt>
    <dgm:pt modelId="{95C99644-0A72-48E4-8F76-47B723C1E323}" type="parTrans" cxnId="{EA37CAFF-65C3-4533-9108-4ACAE265BBB2}">
      <dgm:prSet/>
      <dgm:spPr/>
      <dgm:t>
        <a:bodyPr/>
        <a:lstStyle/>
        <a:p>
          <a:endParaRPr lang="ru-RU"/>
        </a:p>
      </dgm:t>
    </dgm:pt>
    <dgm:pt modelId="{CF2837D8-7A08-482B-BB93-8A40A6C1FBDB}" type="sibTrans" cxnId="{EA37CAFF-65C3-4533-9108-4ACAE265BBB2}">
      <dgm:prSet/>
      <dgm:spPr/>
      <dgm:t>
        <a:bodyPr/>
        <a:lstStyle/>
        <a:p>
          <a:endParaRPr lang="ru-RU"/>
        </a:p>
      </dgm:t>
    </dgm:pt>
    <dgm:pt modelId="{5227798A-FB9D-44D9-BD6A-9D6FBB2B7DDC}">
      <dgm:prSet custT="1"/>
      <dgm:spPr/>
      <dgm:t>
        <a:bodyPr/>
        <a:lstStyle/>
        <a:p>
          <a:r>
            <a:rPr lang="ru-RU" sz="2100" dirty="0"/>
            <a:t>Развитие физической культуры и спорта</a:t>
          </a:r>
        </a:p>
      </dgm:t>
    </dgm:pt>
    <dgm:pt modelId="{E6B4CC37-861C-4FB3-A225-AFE39572B7D7}" type="parTrans" cxnId="{D78F4E48-1836-4A3C-9716-70A18287C45F}">
      <dgm:prSet/>
      <dgm:spPr/>
      <dgm:t>
        <a:bodyPr/>
        <a:lstStyle/>
        <a:p>
          <a:endParaRPr lang="ru-RU"/>
        </a:p>
      </dgm:t>
    </dgm:pt>
    <dgm:pt modelId="{CB842C71-16BC-497F-A130-A10C54DB70BE}" type="sibTrans" cxnId="{D78F4E48-1836-4A3C-9716-70A18287C45F}">
      <dgm:prSet/>
      <dgm:spPr/>
      <dgm:t>
        <a:bodyPr/>
        <a:lstStyle/>
        <a:p>
          <a:endParaRPr lang="ru-RU"/>
        </a:p>
      </dgm:t>
    </dgm:pt>
    <dgm:pt modelId="{24BAFD3C-3B63-49FA-BED9-7BD05977C991}" type="pres">
      <dgm:prSet presAssocID="{1A007CAC-91F6-4075-B81A-48866E6E0A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3E19C-F553-4A4C-A4B9-330C930B8D04}" type="pres">
      <dgm:prSet presAssocID="{761C23D3-A290-462C-B2BE-95AFF10D7ECD}" presName="linNode" presStyleCnt="0"/>
      <dgm:spPr/>
    </dgm:pt>
    <dgm:pt modelId="{3AFC57B0-E3B4-4168-8712-F46414094894}" type="pres">
      <dgm:prSet presAssocID="{761C23D3-A290-462C-B2BE-95AFF10D7ECD}" presName="parentText" presStyleLbl="node1" presStyleIdx="0" presStyleCnt="1" custScaleX="95440" custScaleY="905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A826-0870-4003-AC05-49E895812EB1}" type="pres">
      <dgm:prSet presAssocID="{761C23D3-A290-462C-B2BE-95AFF10D7ECD}" presName="descendantText" presStyleLbl="alignAccFollowNode1" presStyleIdx="0" presStyleCnt="1" custLinFactNeighborX="1805" custLinFactNeighborY="-6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5F642-A97A-4B32-93CE-4091E2DB5A84}" type="presOf" srcId="{A4296A45-1B92-468B-B0C9-001BDA3DA040}" destId="{4FE6A826-0870-4003-AC05-49E895812EB1}" srcOrd="0" destOrd="0" presId="urn:microsoft.com/office/officeart/2005/8/layout/vList5"/>
    <dgm:cxn modelId="{D1DD9994-3C04-49FE-A4DC-DE72E15AF0B0}" srcId="{761C23D3-A290-462C-B2BE-95AFF10D7ECD}" destId="{A4296A45-1B92-468B-B0C9-001BDA3DA040}" srcOrd="0" destOrd="0" parTransId="{E5484324-0589-4F2F-A4B4-628882F0EFCE}" sibTransId="{E15184EA-C94A-4EDF-A9C6-276ECC61394F}"/>
    <dgm:cxn modelId="{F97C5EB0-1CB3-49D6-9C85-D5BAF621C7DF}" srcId="{1A007CAC-91F6-4075-B81A-48866E6E0AAF}" destId="{761C23D3-A290-462C-B2BE-95AFF10D7ECD}" srcOrd="0" destOrd="0" parTransId="{757CFC9D-22AD-408D-A0BC-142BF70F2E0A}" sibTransId="{E68D5E03-607B-43EA-B5E4-9DED7CBC9470}"/>
    <dgm:cxn modelId="{1DE343D7-58A7-48DA-928D-9A248E9ED5C9}" type="presOf" srcId="{1A007CAC-91F6-4075-B81A-48866E6E0AAF}" destId="{24BAFD3C-3B63-49FA-BED9-7BD05977C991}" srcOrd="0" destOrd="0" presId="urn:microsoft.com/office/officeart/2005/8/layout/vList5"/>
    <dgm:cxn modelId="{BB4CB7C0-EAD7-496E-86AA-503E3268F596}" type="presOf" srcId="{5227798A-FB9D-44D9-BD6A-9D6FBB2B7DDC}" destId="{4FE6A826-0870-4003-AC05-49E895812EB1}" srcOrd="0" destOrd="2" presId="urn:microsoft.com/office/officeart/2005/8/layout/vList5"/>
    <dgm:cxn modelId="{D78F4E48-1836-4A3C-9716-70A18287C45F}" srcId="{761C23D3-A290-462C-B2BE-95AFF10D7ECD}" destId="{5227798A-FB9D-44D9-BD6A-9D6FBB2B7DDC}" srcOrd="2" destOrd="0" parTransId="{E6B4CC37-861C-4FB3-A225-AFE39572B7D7}" sibTransId="{CB842C71-16BC-497F-A130-A10C54DB70BE}"/>
    <dgm:cxn modelId="{EA37CAFF-65C3-4533-9108-4ACAE265BBB2}" srcId="{761C23D3-A290-462C-B2BE-95AFF10D7ECD}" destId="{8D2D223C-AAB0-4D43-B3B1-DD8FF0AB6D83}" srcOrd="1" destOrd="0" parTransId="{95C99644-0A72-48E4-8F76-47B723C1E323}" sibTransId="{CF2837D8-7A08-482B-BB93-8A40A6C1FBDB}"/>
    <dgm:cxn modelId="{191E991E-8E69-4CE0-8C03-2AB00FFF9127}" type="presOf" srcId="{761C23D3-A290-462C-B2BE-95AFF10D7ECD}" destId="{3AFC57B0-E3B4-4168-8712-F46414094894}" srcOrd="0" destOrd="0" presId="urn:microsoft.com/office/officeart/2005/8/layout/vList5"/>
    <dgm:cxn modelId="{786C7503-1A11-4D45-B0AF-1859D4A7CEB9}" type="presOf" srcId="{8D2D223C-AAB0-4D43-B3B1-DD8FF0AB6D83}" destId="{4FE6A826-0870-4003-AC05-49E895812EB1}" srcOrd="0" destOrd="1" presId="urn:microsoft.com/office/officeart/2005/8/layout/vList5"/>
    <dgm:cxn modelId="{4F3DD5AB-BF7F-4353-80E4-ECB2532322B6}" type="presParOf" srcId="{24BAFD3C-3B63-49FA-BED9-7BD05977C991}" destId="{AD53E19C-F553-4A4C-A4B9-330C930B8D04}" srcOrd="0" destOrd="0" presId="urn:microsoft.com/office/officeart/2005/8/layout/vList5"/>
    <dgm:cxn modelId="{62F75D8A-1E14-4A82-8129-972646714F80}" type="presParOf" srcId="{AD53E19C-F553-4A4C-A4B9-330C930B8D04}" destId="{3AFC57B0-E3B4-4168-8712-F46414094894}" srcOrd="0" destOrd="0" presId="urn:microsoft.com/office/officeart/2005/8/layout/vList5"/>
    <dgm:cxn modelId="{50C68AB6-6045-409C-B1BF-9EC17EF78469}" type="presParOf" srcId="{AD53E19C-F553-4A4C-A4B9-330C930B8D04}" destId="{4FE6A826-0870-4003-AC05-49E895812E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6C1A0-0CFA-4CA8-958C-34E38C37FC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385AC-77D0-4954-A08B-715AEA749F79}">
      <dgm:prSet phldrT="[Текст]"/>
      <dgm:spPr/>
      <dgm:t>
        <a:bodyPr/>
        <a:lstStyle/>
        <a:p>
          <a:r>
            <a:rPr lang="ru-RU" dirty="0"/>
            <a:t>Программы отрасли экономики:</a:t>
          </a:r>
        </a:p>
      </dgm:t>
    </dgm:pt>
    <dgm:pt modelId="{85A3E8F9-681E-4F2E-9B03-8221B2C9D673}" type="parTrans" cxnId="{1988E64E-4D9B-4995-9A60-C4773AF4BE21}">
      <dgm:prSet/>
      <dgm:spPr/>
      <dgm:t>
        <a:bodyPr/>
        <a:lstStyle/>
        <a:p>
          <a:endParaRPr lang="ru-RU"/>
        </a:p>
      </dgm:t>
    </dgm:pt>
    <dgm:pt modelId="{7FBBD559-D593-4CFA-BB05-C96C07A49285}" type="sibTrans" cxnId="{1988E64E-4D9B-4995-9A60-C4773AF4BE21}">
      <dgm:prSet/>
      <dgm:spPr/>
      <dgm:t>
        <a:bodyPr/>
        <a:lstStyle/>
        <a:p>
          <a:endParaRPr lang="ru-RU"/>
        </a:p>
      </dgm:t>
    </dgm:pt>
    <dgm:pt modelId="{A8C6E9EB-159D-44DC-BDB8-F8A17D4A76E6}">
      <dgm:prSet phldrT="[Текст]" custT="1"/>
      <dgm:spPr/>
      <dgm:t>
        <a:bodyPr/>
        <a:lstStyle/>
        <a:p>
          <a:r>
            <a:rPr lang="ru-RU" sz="2100" dirty="0"/>
            <a:t>Поддержка и развитие малого и среднего предпринимательства</a:t>
          </a:r>
        </a:p>
      </dgm:t>
    </dgm:pt>
    <dgm:pt modelId="{859BEDAC-3437-418E-9298-69A49B47E35B}" type="parTrans" cxnId="{F07938A6-0855-47C5-9107-3F725196193C}">
      <dgm:prSet/>
      <dgm:spPr/>
      <dgm:t>
        <a:bodyPr/>
        <a:lstStyle/>
        <a:p>
          <a:endParaRPr lang="ru-RU"/>
        </a:p>
      </dgm:t>
    </dgm:pt>
    <dgm:pt modelId="{6CA168A1-010A-4EB2-A7A7-3F1539DB5CB0}" type="sibTrans" cxnId="{F07938A6-0855-47C5-9107-3F725196193C}">
      <dgm:prSet/>
      <dgm:spPr/>
      <dgm:t>
        <a:bodyPr/>
        <a:lstStyle/>
        <a:p>
          <a:endParaRPr lang="ru-RU"/>
        </a:p>
      </dgm:t>
    </dgm:pt>
    <dgm:pt modelId="{A5A25319-6A76-4CA3-85A8-42ECE54D8C1B}">
      <dgm:prSet phldrT="[Текст]"/>
      <dgm:spPr/>
      <dgm:t>
        <a:bodyPr/>
        <a:lstStyle/>
        <a:p>
          <a:r>
            <a:rPr lang="ru-RU" dirty="0"/>
            <a:t>Программы общего характера:</a:t>
          </a:r>
        </a:p>
      </dgm:t>
    </dgm:pt>
    <dgm:pt modelId="{371E35A6-3102-4F0C-9202-67F34A5A2967}" type="parTrans" cxnId="{04ACE473-6CA9-4ECF-A04B-D9AC2F235206}">
      <dgm:prSet/>
      <dgm:spPr/>
      <dgm:t>
        <a:bodyPr/>
        <a:lstStyle/>
        <a:p>
          <a:endParaRPr lang="ru-RU"/>
        </a:p>
      </dgm:t>
    </dgm:pt>
    <dgm:pt modelId="{BC9554E4-F873-478A-BA77-58ED406F6F06}" type="sibTrans" cxnId="{04ACE473-6CA9-4ECF-A04B-D9AC2F235206}">
      <dgm:prSet/>
      <dgm:spPr/>
      <dgm:t>
        <a:bodyPr/>
        <a:lstStyle/>
        <a:p>
          <a:endParaRPr lang="ru-RU"/>
        </a:p>
      </dgm:t>
    </dgm:pt>
    <dgm:pt modelId="{D37D97FB-E4C7-417F-A84D-BC496AF098C2}">
      <dgm:prSet phldrT="[Текст]" custT="1"/>
      <dgm:spPr/>
      <dgm:t>
        <a:bodyPr/>
        <a:lstStyle/>
        <a:p>
          <a:r>
            <a:rPr lang="ru-RU" sz="2100" dirty="0"/>
            <a:t>Развитие средств массовой информации </a:t>
          </a:r>
        </a:p>
      </dgm:t>
    </dgm:pt>
    <dgm:pt modelId="{C8ECE4E0-EA08-45F2-8894-53A8A8C2344E}" type="parTrans" cxnId="{4DEE8F92-8A39-4AE2-85EE-394D91BB811B}">
      <dgm:prSet/>
      <dgm:spPr/>
      <dgm:t>
        <a:bodyPr/>
        <a:lstStyle/>
        <a:p>
          <a:endParaRPr lang="ru-RU"/>
        </a:p>
      </dgm:t>
    </dgm:pt>
    <dgm:pt modelId="{5CDB70BA-1F2B-400B-A2D2-3634CE700328}" type="sibTrans" cxnId="{4DEE8F92-8A39-4AE2-85EE-394D91BB811B}">
      <dgm:prSet/>
      <dgm:spPr/>
      <dgm:t>
        <a:bodyPr/>
        <a:lstStyle/>
        <a:p>
          <a:endParaRPr lang="ru-RU"/>
        </a:p>
      </dgm:t>
    </dgm:pt>
    <dgm:pt modelId="{BA25E065-D180-4B49-B71D-02D84F65EE0B}">
      <dgm:prSet phldrT="[Текст]"/>
      <dgm:spPr/>
      <dgm:t>
        <a:bodyPr/>
        <a:lstStyle/>
        <a:p>
          <a:r>
            <a:rPr lang="ru-RU" dirty="0"/>
            <a:t>Непрограммные направления деятельности:</a:t>
          </a:r>
        </a:p>
      </dgm:t>
    </dgm:pt>
    <dgm:pt modelId="{C5BB2D99-C97D-43C3-92F3-B08112988AB3}" type="parTrans" cxnId="{0CE2D038-6C2E-409C-BB58-D07AA045C6A2}">
      <dgm:prSet/>
      <dgm:spPr/>
      <dgm:t>
        <a:bodyPr/>
        <a:lstStyle/>
        <a:p>
          <a:endParaRPr lang="ru-RU"/>
        </a:p>
      </dgm:t>
    </dgm:pt>
    <dgm:pt modelId="{45E367EE-1C8D-4BD9-BC21-E4F287698029}" type="sibTrans" cxnId="{0CE2D038-6C2E-409C-BB58-D07AA045C6A2}">
      <dgm:prSet/>
      <dgm:spPr/>
      <dgm:t>
        <a:bodyPr/>
        <a:lstStyle/>
        <a:p>
          <a:endParaRPr lang="ru-RU"/>
        </a:p>
      </dgm:t>
    </dgm:pt>
    <dgm:pt modelId="{FC455FFC-7171-4F20-99B6-022F617D7DEB}">
      <dgm:prSet phldrT="[Текст]" custT="1"/>
      <dgm:spPr/>
      <dgm:t>
        <a:bodyPr/>
        <a:lstStyle/>
        <a:p>
          <a:r>
            <a:rPr lang="ru-RU" sz="2100" dirty="0"/>
            <a:t>Содержание органов местного самоуправления</a:t>
          </a:r>
        </a:p>
      </dgm:t>
    </dgm:pt>
    <dgm:pt modelId="{6408ADCF-A57E-4E1E-9879-BCFD6E8231F3}" type="parTrans" cxnId="{41268095-D36E-491A-89C3-4285B69CC9F7}">
      <dgm:prSet/>
      <dgm:spPr/>
      <dgm:t>
        <a:bodyPr/>
        <a:lstStyle/>
        <a:p>
          <a:endParaRPr lang="ru-RU"/>
        </a:p>
      </dgm:t>
    </dgm:pt>
    <dgm:pt modelId="{E87CD4C5-4328-4E41-AF9E-B5842D7401FE}" type="sibTrans" cxnId="{41268095-D36E-491A-89C3-4285B69CC9F7}">
      <dgm:prSet/>
      <dgm:spPr/>
      <dgm:t>
        <a:bodyPr/>
        <a:lstStyle/>
        <a:p>
          <a:endParaRPr lang="ru-RU"/>
        </a:p>
      </dgm:t>
    </dgm:pt>
    <dgm:pt modelId="{E4069148-6C50-41A9-9F5D-58B0315A2334}">
      <dgm:prSet phldrT="[Текст]" custT="1"/>
      <dgm:spPr/>
      <dgm:t>
        <a:bodyPr/>
        <a:lstStyle/>
        <a:p>
          <a:r>
            <a:rPr lang="ru-RU" sz="2100" dirty="0"/>
            <a:t>Межбюджетные трансферты бюджетам поселения</a:t>
          </a:r>
        </a:p>
      </dgm:t>
    </dgm:pt>
    <dgm:pt modelId="{C9DD4FFC-EBB8-46B6-AED3-26A5D9F5456D}" type="parTrans" cxnId="{A96E2EC6-76F3-43F0-A258-5B7BAE8A8F86}">
      <dgm:prSet/>
      <dgm:spPr/>
      <dgm:t>
        <a:bodyPr/>
        <a:lstStyle/>
        <a:p>
          <a:endParaRPr lang="ru-RU"/>
        </a:p>
      </dgm:t>
    </dgm:pt>
    <dgm:pt modelId="{ABA4C3C1-ECF9-449C-ACEF-9CAEE305F9DC}" type="sibTrans" cxnId="{A96E2EC6-76F3-43F0-A258-5B7BAE8A8F86}">
      <dgm:prSet/>
      <dgm:spPr/>
      <dgm:t>
        <a:bodyPr/>
        <a:lstStyle/>
        <a:p>
          <a:endParaRPr lang="ru-RU"/>
        </a:p>
      </dgm:t>
    </dgm:pt>
    <dgm:pt modelId="{D160B28D-4638-4F8B-8FE8-9D3BD405BA0C}">
      <dgm:prSet custT="1"/>
      <dgm:spPr/>
      <dgm:t>
        <a:bodyPr/>
        <a:lstStyle/>
        <a:p>
          <a:r>
            <a:rPr lang="ru-RU" sz="2100" dirty="0"/>
            <a:t>Обеспечение жильем молодых семей</a:t>
          </a:r>
        </a:p>
      </dgm:t>
    </dgm:pt>
    <dgm:pt modelId="{05B78420-A25A-40CD-8653-82622BFDF16F}" type="parTrans" cxnId="{491BE94F-7DE2-435E-B5CC-00950AE292F4}">
      <dgm:prSet/>
      <dgm:spPr/>
      <dgm:t>
        <a:bodyPr/>
        <a:lstStyle/>
        <a:p>
          <a:endParaRPr lang="ru-RU"/>
        </a:p>
      </dgm:t>
    </dgm:pt>
    <dgm:pt modelId="{39AF0EA5-D361-4DCF-A80D-338AA61D1C63}" type="sibTrans" cxnId="{491BE94F-7DE2-435E-B5CC-00950AE292F4}">
      <dgm:prSet/>
      <dgm:spPr/>
      <dgm:t>
        <a:bodyPr/>
        <a:lstStyle/>
        <a:p>
          <a:endParaRPr lang="ru-RU"/>
        </a:p>
      </dgm:t>
    </dgm:pt>
    <dgm:pt modelId="{A3145EA0-41E5-494B-A1CB-6E7F95BB9165}">
      <dgm:prSet phldrT="[Текст]" custT="1"/>
      <dgm:spPr/>
      <dgm:t>
        <a:bodyPr/>
        <a:lstStyle/>
        <a:p>
          <a:r>
            <a:rPr lang="ru-RU" sz="2100" dirty="0"/>
            <a:t>Другие вопросы органов местного самоуправления</a:t>
          </a:r>
        </a:p>
      </dgm:t>
    </dgm:pt>
    <dgm:pt modelId="{B44226B7-7578-4107-9296-741CA812FDE8}" type="parTrans" cxnId="{ACCEA6EF-4B5E-4820-BB9D-63098BD3CA73}">
      <dgm:prSet/>
      <dgm:spPr/>
      <dgm:t>
        <a:bodyPr/>
        <a:lstStyle/>
        <a:p>
          <a:endParaRPr lang="ru-RU"/>
        </a:p>
      </dgm:t>
    </dgm:pt>
    <dgm:pt modelId="{DED99010-348C-475A-80CD-B14F5536E439}" type="sibTrans" cxnId="{ACCEA6EF-4B5E-4820-BB9D-63098BD3CA73}">
      <dgm:prSet/>
      <dgm:spPr/>
      <dgm:t>
        <a:bodyPr/>
        <a:lstStyle/>
        <a:p>
          <a:endParaRPr lang="ru-RU"/>
        </a:p>
      </dgm:t>
    </dgm:pt>
    <dgm:pt modelId="{098C574F-CEAF-41E4-82BB-C6DA3F581869}">
      <dgm:prSet phldrT="[Текст]" custT="1"/>
      <dgm:spPr/>
      <dgm:t>
        <a:bodyPr/>
        <a:lstStyle/>
        <a:p>
          <a:r>
            <a:rPr lang="ru-RU" sz="2100" dirty="0"/>
            <a:t>Социальные выплаты населению</a:t>
          </a:r>
        </a:p>
      </dgm:t>
    </dgm:pt>
    <dgm:pt modelId="{F291BEF5-5424-45DC-B129-6B8EE52D22AC}" type="parTrans" cxnId="{5E985A0D-2D92-4115-9683-C81C6216CFC5}">
      <dgm:prSet/>
      <dgm:spPr/>
      <dgm:t>
        <a:bodyPr/>
        <a:lstStyle/>
        <a:p>
          <a:endParaRPr lang="ru-RU"/>
        </a:p>
      </dgm:t>
    </dgm:pt>
    <dgm:pt modelId="{9F569E1E-34E0-44EA-9CA0-2FFB2AE61589}" type="sibTrans" cxnId="{5E985A0D-2D92-4115-9683-C81C6216CFC5}">
      <dgm:prSet/>
      <dgm:spPr/>
      <dgm:t>
        <a:bodyPr/>
        <a:lstStyle/>
        <a:p>
          <a:endParaRPr lang="ru-RU"/>
        </a:p>
      </dgm:t>
    </dgm:pt>
    <dgm:pt modelId="{52419E9D-07CB-4C80-A09E-9D0EF9790566}">
      <dgm:prSet phldrT="[Текст]" custT="1"/>
      <dgm:spPr/>
      <dgm:t>
        <a:bodyPr/>
        <a:lstStyle/>
        <a:p>
          <a:r>
            <a:rPr lang="ru-RU" sz="2100" dirty="0"/>
            <a:t>Обслуживание муниципального долга</a:t>
          </a:r>
        </a:p>
      </dgm:t>
    </dgm:pt>
    <dgm:pt modelId="{ED1039E3-7AF0-44CF-993B-2FF86CFC80F4}" type="parTrans" cxnId="{FD08CEF1-1EDB-49FD-B1F5-F46E169F46EF}">
      <dgm:prSet/>
      <dgm:spPr/>
      <dgm:t>
        <a:bodyPr/>
        <a:lstStyle/>
        <a:p>
          <a:endParaRPr lang="ru-RU"/>
        </a:p>
      </dgm:t>
    </dgm:pt>
    <dgm:pt modelId="{5B7159DC-6376-4066-A19C-901B0CEB7CF5}" type="sibTrans" cxnId="{FD08CEF1-1EDB-49FD-B1F5-F46E169F46EF}">
      <dgm:prSet/>
      <dgm:spPr/>
      <dgm:t>
        <a:bodyPr/>
        <a:lstStyle/>
        <a:p>
          <a:endParaRPr lang="ru-RU"/>
        </a:p>
      </dgm:t>
    </dgm:pt>
    <dgm:pt modelId="{4E280478-40E7-444F-B49A-FB66FD7358DD}" type="pres">
      <dgm:prSet presAssocID="{FE96C1A0-0CFA-4CA8-958C-34E38C37F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444C0-0FB1-4572-8D2B-193084AD8A7C}" type="pres">
      <dgm:prSet presAssocID="{8C7385AC-77D0-4954-A08B-715AEA749F79}" presName="linNode" presStyleCnt="0"/>
      <dgm:spPr/>
    </dgm:pt>
    <dgm:pt modelId="{7A1351C6-47CD-4688-8AFB-4D4D765A8707}" type="pres">
      <dgm:prSet presAssocID="{8C7385AC-77D0-4954-A08B-715AEA749F79}" presName="parentText" presStyleLbl="node1" presStyleIdx="0" presStyleCnt="3" custScaleX="96716" custScaleY="74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50973-F4DB-426C-9CA7-9845AFFCDB92}" type="pres">
      <dgm:prSet presAssocID="{8C7385AC-77D0-4954-A08B-715AEA749F79}" presName="descendantText" presStyleLbl="alignAccFollowNode1" presStyleIdx="0" presStyleCnt="3" custScaleX="102430" custScaleY="9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F306C-B335-4983-A885-1D0813A468ED}" type="pres">
      <dgm:prSet presAssocID="{7FBBD559-D593-4CFA-BB05-C96C07A49285}" presName="sp" presStyleCnt="0"/>
      <dgm:spPr/>
    </dgm:pt>
    <dgm:pt modelId="{4CF147F2-143F-4459-9B75-08E30DBECDD0}" type="pres">
      <dgm:prSet presAssocID="{A5A25319-6A76-4CA3-85A8-42ECE54D8C1B}" presName="linNode" presStyleCnt="0"/>
      <dgm:spPr/>
    </dgm:pt>
    <dgm:pt modelId="{995BBB2A-9EA9-40DD-B203-0F648C44858A}" type="pres">
      <dgm:prSet presAssocID="{A5A25319-6A76-4CA3-85A8-42ECE54D8C1B}" presName="parentText" presStyleLbl="node1" presStyleIdx="1" presStyleCnt="3" custScaleX="105078" custScaleY="33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C22AF-21CE-4490-A9CA-A3C9A6AEC3AC}" type="pres">
      <dgm:prSet presAssocID="{A5A25319-6A76-4CA3-85A8-42ECE54D8C1B}" presName="descendantText" presStyleLbl="alignAccFollowNode1" presStyleIdx="1" presStyleCnt="3" custScaleX="105754" custScaleY="3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354AF-5F5F-4D14-842B-0D359D7DD3FF}" type="pres">
      <dgm:prSet presAssocID="{BC9554E4-F873-478A-BA77-58ED406F6F06}" presName="sp" presStyleCnt="0"/>
      <dgm:spPr/>
    </dgm:pt>
    <dgm:pt modelId="{6DD18AD8-F7F5-407A-919C-F96426026310}" type="pres">
      <dgm:prSet presAssocID="{BA25E065-D180-4B49-B71D-02D84F65EE0B}" presName="linNode" presStyleCnt="0"/>
      <dgm:spPr/>
    </dgm:pt>
    <dgm:pt modelId="{68723E11-B47F-40BA-AFDC-2C5A71D5A310}" type="pres">
      <dgm:prSet presAssocID="{BA25E065-D180-4B49-B71D-02D84F65EE0B}" presName="parentText" presStyleLbl="node1" presStyleIdx="2" presStyleCnt="3" custScaleY="128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09AD-6E4F-401D-A5B8-D21509020BF6}" type="pres">
      <dgm:prSet presAssocID="{BA25E065-D180-4B49-B71D-02D84F65EE0B}" presName="descendantText" presStyleLbl="alignAccFollowNode1" presStyleIdx="2" presStyleCnt="3" custScaleX="99897" custScaleY="13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51C01-AE99-4337-9E6D-59639E2B082C}" type="presOf" srcId="{A5A25319-6A76-4CA3-85A8-42ECE54D8C1B}" destId="{995BBB2A-9EA9-40DD-B203-0F648C44858A}" srcOrd="0" destOrd="0" presId="urn:microsoft.com/office/officeart/2005/8/layout/vList5"/>
    <dgm:cxn modelId="{ACCEA6EF-4B5E-4820-BB9D-63098BD3CA73}" srcId="{BA25E065-D180-4B49-B71D-02D84F65EE0B}" destId="{A3145EA0-41E5-494B-A1CB-6E7F95BB9165}" srcOrd="1" destOrd="0" parTransId="{B44226B7-7578-4107-9296-741CA812FDE8}" sibTransId="{DED99010-348C-475A-80CD-B14F5536E439}"/>
    <dgm:cxn modelId="{03085C86-F9F1-46C4-86BF-DECB5D237BF0}" type="presOf" srcId="{8C7385AC-77D0-4954-A08B-715AEA749F79}" destId="{7A1351C6-47CD-4688-8AFB-4D4D765A8707}" srcOrd="0" destOrd="0" presId="urn:microsoft.com/office/officeart/2005/8/layout/vList5"/>
    <dgm:cxn modelId="{27D07613-C845-48F3-A853-AA5382AD3DCB}" type="presOf" srcId="{A8C6E9EB-159D-44DC-BDB8-F8A17D4A76E6}" destId="{33250973-F4DB-426C-9CA7-9845AFFCDB92}" srcOrd="0" destOrd="0" presId="urn:microsoft.com/office/officeart/2005/8/layout/vList5"/>
    <dgm:cxn modelId="{1988E64E-4D9B-4995-9A60-C4773AF4BE21}" srcId="{FE96C1A0-0CFA-4CA8-958C-34E38C37FC3A}" destId="{8C7385AC-77D0-4954-A08B-715AEA749F79}" srcOrd="0" destOrd="0" parTransId="{85A3E8F9-681E-4F2E-9B03-8221B2C9D673}" sibTransId="{7FBBD559-D593-4CFA-BB05-C96C07A49285}"/>
    <dgm:cxn modelId="{A96E2EC6-76F3-43F0-A258-5B7BAE8A8F86}" srcId="{BA25E065-D180-4B49-B71D-02D84F65EE0B}" destId="{E4069148-6C50-41A9-9F5D-58B0315A2334}" srcOrd="4" destOrd="0" parTransId="{C9DD4FFC-EBB8-46B6-AED3-26A5D9F5456D}" sibTransId="{ABA4C3C1-ECF9-449C-ACEF-9CAEE305F9DC}"/>
    <dgm:cxn modelId="{D98098D0-83D1-4EA4-A6BC-961A356EB7E2}" type="presOf" srcId="{BA25E065-D180-4B49-B71D-02D84F65EE0B}" destId="{68723E11-B47F-40BA-AFDC-2C5A71D5A310}" srcOrd="0" destOrd="0" presId="urn:microsoft.com/office/officeart/2005/8/layout/vList5"/>
    <dgm:cxn modelId="{04ACE473-6CA9-4ECF-A04B-D9AC2F235206}" srcId="{FE96C1A0-0CFA-4CA8-958C-34E38C37FC3A}" destId="{A5A25319-6A76-4CA3-85A8-42ECE54D8C1B}" srcOrd="1" destOrd="0" parTransId="{371E35A6-3102-4F0C-9202-67F34A5A2967}" sibTransId="{BC9554E4-F873-478A-BA77-58ED406F6F06}"/>
    <dgm:cxn modelId="{0CE2D038-6C2E-409C-BB58-D07AA045C6A2}" srcId="{FE96C1A0-0CFA-4CA8-958C-34E38C37FC3A}" destId="{BA25E065-D180-4B49-B71D-02D84F65EE0B}" srcOrd="2" destOrd="0" parTransId="{C5BB2D99-C97D-43C3-92F3-B08112988AB3}" sibTransId="{45E367EE-1C8D-4BD9-BC21-E4F287698029}"/>
    <dgm:cxn modelId="{59E68725-9020-4D4B-B7C6-353A466E5120}" type="presOf" srcId="{A3145EA0-41E5-494B-A1CB-6E7F95BB9165}" destId="{CAF509AD-6E4F-401D-A5B8-D21509020BF6}" srcOrd="0" destOrd="1" presId="urn:microsoft.com/office/officeart/2005/8/layout/vList5"/>
    <dgm:cxn modelId="{365734A5-933C-4957-A4FA-5694A9A3D375}" type="presOf" srcId="{FC455FFC-7171-4F20-99B6-022F617D7DEB}" destId="{CAF509AD-6E4F-401D-A5B8-D21509020BF6}" srcOrd="0" destOrd="0" presId="urn:microsoft.com/office/officeart/2005/8/layout/vList5"/>
    <dgm:cxn modelId="{1A04720E-06D6-45DB-A6B9-0CA304777A52}" type="presOf" srcId="{098C574F-CEAF-41E4-82BB-C6DA3F581869}" destId="{CAF509AD-6E4F-401D-A5B8-D21509020BF6}" srcOrd="0" destOrd="2" presId="urn:microsoft.com/office/officeart/2005/8/layout/vList5"/>
    <dgm:cxn modelId="{5C614BDD-A395-4E98-ABD2-4B3CD83EB0C4}" type="presOf" srcId="{E4069148-6C50-41A9-9F5D-58B0315A2334}" destId="{CAF509AD-6E4F-401D-A5B8-D21509020BF6}" srcOrd="0" destOrd="4" presId="urn:microsoft.com/office/officeart/2005/8/layout/vList5"/>
    <dgm:cxn modelId="{4DEE8F92-8A39-4AE2-85EE-394D91BB811B}" srcId="{A5A25319-6A76-4CA3-85A8-42ECE54D8C1B}" destId="{D37D97FB-E4C7-417F-A84D-BC496AF098C2}" srcOrd="0" destOrd="0" parTransId="{C8ECE4E0-EA08-45F2-8894-53A8A8C2344E}" sibTransId="{5CDB70BA-1F2B-400B-A2D2-3634CE700328}"/>
    <dgm:cxn modelId="{789E1BF0-C2B0-47A0-A673-AB0BE0D29E05}" type="presOf" srcId="{D37D97FB-E4C7-417F-A84D-BC496AF098C2}" destId="{C0AC22AF-21CE-4490-A9CA-A3C9A6AEC3AC}" srcOrd="0" destOrd="0" presId="urn:microsoft.com/office/officeart/2005/8/layout/vList5"/>
    <dgm:cxn modelId="{FD08CEF1-1EDB-49FD-B1F5-F46E169F46EF}" srcId="{BA25E065-D180-4B49-B71D-02D84F65EE0B}" destId="{52419E9D-07CB-4C80-A09E-9D0EF9790566}" srcOrd="3" destOrd="0" parTransId="{ED1039E3-7AF0-44CF-993B-2FF86CFC80F4}" sibTransId="{5B7159DC-6376-4066-A19C-901B0CEB7CF5}"/>
    <dgm:cxn modelId="{5E985A0D-2D92-4115-9683-C81C6216CFC5}" srcId="{BA25E065-D180-4B49-B71D-02D84F65EE0B}" destId="{098C574F-CEAF-41E4-82BB-C6DA3F581869}" srcOrd="2" destOrd="0" parTransId="{F291BEF5-5424-45DC-B129-6B8EE52D22AC}" sibTransId="{9F569E1E-34E0-44EA-9CA0-2FFB2AE61589}"/>
    <dgm:cxn modelId="{6F9510E7-9783-4F04-878F-B9FD99F3EDD9}" type="presOf" srcId="{FE96C1A0-0CFA-4CA8-958C-34E38C37FC3A}" destId="{4E280478-40E7-444F-B49A-FB66FD7358DD}" srcOrd="0" destOrd="0" presId="urn:microsoft.com/office/officeart/2005/8/layout/vList5"/>
    <dgm:cxn modelId="{F07938A6-0855-47C5-9107-3F725196193C}" srcId="{8C7385AC-77D0-4954-A08B-715AEA749F79}" destId="{A8C6E9EB-159D-44DC-BDB8-F8A17D4A76E6}" srcOrd="0" destOrd="0" parTransId="{859BEDAC-3437-418E-9298-69A49B47E35B}" sibTransId="{6CA168A1-010A-4EB2-A7A7-3F1539DB5CB0}"/>
    <dgm:cxn modelId="{E070336C-6BC3-4B8B-8890-740C39A4260E}" type="presOf" srcId="{52419E9D-07CB-4C80-A09E-9D0EF9790566}" destId="{CAF509AD-6E4F-401D-A5B8-D21509020BF6}" srcOrd="0" destOrd="3" presId="urn:microsoft.com/office/officeart/2005/8/layout/vList5"/>
    <dgm:cxn modelId="{E7CAE144-48A9-441C-8940-D4EA2DA5B5CD}" type="presOf" srcId="{D160B28D-4638-4F8B-8FE8-9D3BD405BA0C}" destId="{33250973-F4DB-426C-9CA7-9845AFFCDB92}" srcOrd="0" destOrd="1" presId="urn:microsoft.com/office/officeart/2005/8/layout/vList5"/>
    <dgm:cxn modelId="{491BE94F-7DE2-435E-B5CC-00950AE292F4}" srcId="{8C7385AC-77D0-4954-A08B-715AEA749F79}" destId="{D160B28D-4638-4F8B-8FE8-9D3BD405BA0C}" srcOrd="1" destOrd="0" parTransId="{05B78420-A25A-40CD-8653-82622BFDF16F}" sibTransId="{39AF0EA5-D361-4DCF-A80D-338AA61D1C63}"/>
    <dgm:cxn modelId="{41268095-D36E-491A-89C3-4285B69CC9F7}" srcId="{BA25E065-D180-4B49-B71D-02D84F65EE0B}" destId="{FC455FFC-7171-4F20-99B6-022F617D7DEB}" srcOrd="0" destOrd="0" parTransId="{6408ADCF-A57E-4E1E-9879-BCFD6E8231F3}" sibTransId="{E87CD4C5-4328-4E41-AF9E-B5842D7401FE}"/>
    <dgm:cxn modelId="{0CE68929-2F6C-497A-8B8C-73B8AD6B4843}" type="presParOf" srcId="{4E280478-40E7-444F-B49A-FB66FD7358DD}" destId="{AF3444C0-0FB1-4572-8D2B-193084AD8A7C}" srcOrd="0" destOrd="0" presId="urn:microsoft.com/office/officeart/2005/8/layout/vList5"/>
    <dgm:cxn modelId="{2D242C02-F98B-4A6A-8116-D73E6A6B8556}" type="presParOf" srcId="{AF3444C0-0FB1-4572-8D2B-193084AD8A7C}" destId="{7A1351C6-47CD-4688-8AFB-4D4D765A8707}" srcOrd="0" destOrd="0" presId="urn:microsoft.com/office/officeart/2005/8/layout/vList5"/>
    <dgm:cxn modelId="{52D49F5D-CA8D-47DC-BA6B-90DA16AE01A4}" type="presParOf" srcId="{AF3444C0-0FB1-4572-8D2B-193084AD8A7C}" destId="{33250973-F4DB-426C-9CA7-9845AFFCDB92}" srcOrd="1" destOrd="0" presId="urn:microsoft.com/office/officeart/2005/8/layout/vList5"/>
    <dgm:cxn modelId="{0C5E72F7-784E-4C23-8A73-181BD120427A}" type="presParOf" srcId="{4E280478-40E7-444F-B49A-FB66FD7358DD}" destId="{4F6F306C-B335-4983-A885-1D0813A468ED}" srcOrd="1" destOrd="0" presId="urn:microsoft.com/office/officeart/2005/8/layout/vList5"/>
    <dgm:cxn modelId="{17E6CAAE-6E38-48F6-96F0-C0BF73146456}" type="presParOf" srcId="{4E280478-40E7-444F-B49A-FB66FD7358DD}" destId="{4CF147F2-143F-4459-9B75-08E30DBECDD0}" srcOrd="2" destOrd="0" presId="urn:microsoft.com/office/officeart/2005/8/layout/vList5"/>
    <dgm:cxn modelId="{2C893ECA-7CE3-4E61-8CC8-330129045228}" type="presParOf" srcId="{4CF147F2-143F-4459-9B75-08E30DBECDD0}" destId="{995BBB2A-9EA9-40DD-B203-0F648C44858A}" srcOrd="0" destOrd="0" presId="urn:microsoft.com/office/officeart/2005/8/layout/vList5"/>
    <dgm:cxn modelId="{D134CFE4-DBC8-40FE-8E39-1D15D1E270C4}" type="presParOf" srcId="{4CF147F2-143F-4459-9B75-08E30DBECDD0}" destId="{C0AC22AF-21CE-4490-A9CA-A3C9A6AEC3AC}" srcOrd="1" destOrd="0" presId="urn:microsoft.com/office/officeart/2005/8/layout/vList5"/>
    <dgm:cxn modelId="{34C3D26D-5334-4FEF-8939-AE3930724BC7}" type="presParOf" srcId="{4E280478-40E7-444F-B49A-FB66FD7358DD}" destId="{600354AF-5F5F-4D14-842B-0D359D7DD3FF}" srcOrd="3" destOrd="0" presId="urn:microsoft.com/office/officeart/2005/8/layout/vList5"/>
    <dgm:cxn modelId="{C47FDCBD-C94E-4FC4-9C3C-44C2E61F1968}" type="presParOf" srcId="{4E280478-40E7-444F-B49A-FB66FD7358DD}" destId="{6DD18AD8-F7F5-407A-919C-F96426026310}" srcOrd="4" destOrd="0" presId="urn:microsoft.com/office/officeart/2005/8/layout/vList5"/>
    <dgm:cxn modelId="{62670149-707F-41FF-86E6-0301553E1E9F}" type="presParOf" srcId="{6DD18AD8-F7F5-407A-919C-F96426026310}" destId="{68723E11-B47F-40BA-AFDC-2C5A71D5A310}" srcOrd="0" destOrd="0" presId="urn:microsoft.com/office/officeart/2005/8/layout/vList5"/>
    <dgm:cxn modelId="{85C65757-9906-4397-A821-A31946CC74A7}" type="presParOf" srcId="{6DD18AD8-F7F5-407A-919C-F96426026310}" destId="{CAF509AD-6E4F-401D-A5B8-D21509020B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CA4B9-976D-416A-999B-F93E688C1B4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63960-9B29-4250-9CBB-C42C84AB3F57}">
      <dgm:prSet phldrT="[Текст]"/>
      <dgm:spPr/>
      <dgm:t>
        <a:bodyPr/>
        <a:lstStyle/>
        <a:p>
          <a:r>
            <a:rPr lang="ru-RU" dirty="0"/>
            <a:t>Мероприятия  </a:t>
          </a:r>
          <a:r>
            <a:rPr lang="ru-RU" dirty="0" smtClean="0"/>
            <a:t>дошкольного образования</a:t>
          </a:r>
          <a:endParaRPr lang="ru-RU" dirty="0"/>
        </a:p>
      </dgm:t>
    </dgm:pt>
    <dgm:pt modelId="{8C9323A6-E12D-4019-829E-8650E142C326}" type="parTrans" cxnId="{A9028CD3-3343-4871-AA24-6D86724920D0}">
      <dgm:prSet/>
      <dgm:spPr/>
      <dgm:t>
        <a:bodyPr/>
        <a:lstStyle/>
        <a:p>
          <a:endParaRPr lang="ru-RU"/>
        </a:p>
      </dgm:t>
    </dgm:pt>
    <dgm:pt modelId="{D65B9977-C6C1-4CF6-B1A2-24441E313E6A}" type="sibTrans" cxnId="{A9028CD3-3343-4871-AA24-6D86724920D0}">
      <dgm:prSet/>
      <dgm:spPr/>
      <dgm:t>
        <a:bodyPr/>
        <a:lstStyle/>
        <a:p>
          <a:endParaRPr lang="ru-RU"/>
        </a:p>
      </dgm:t>
    </dgm:pt>
    <dgm:pt modelId="{0533BCFA-7B03-4CD7-B9C9-5F09943C0C4F}">
      <dgm:prSet/>
      <dgm:spPr/>
      <dgm:t>
        <a:bodyPr/>
        <a:lstStyle/>
        <a:p>
          <a:r>
            <a:rPr lang="ru-RU" spc="-10" dirty="0">
              <a:latin typeface="Calibri" panose="020F0502020204030204" pitchFamily="34" charset="0"/>
              <a:cs typeface="Calibri" panose="020F0502020204030204" pitchFamily="34" charset="0"/>
            </a:rPr>
            <a:t>Финансовое</a:t>
          </a:r>
          <a:r>
            <a:rPr lang="ru-RU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обеспечение</a:t>
          </a:r>
          <a:r>
            <a:rPr lang="ru-RU" spc="-3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деятельности</a:t>
          </a:r>
          <a:r>
            <a:rPr lang="ru-RU" spc="-4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учреждений</a:t>
          </a:r>
          <a:r>
            <a:rPr lang="ru-RU" spc="-2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pc="-50" dirty="0">
              <a:latin typeface="Calibri" panose="020F0502020204030204" pitchFamily="34" charset="0"/>
              <a:cs typeface="Calibri" panose="020F0502020204030204" pitchFamily="34" charset="0"/>
            </a:rPr>
            <a:t>в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сфере</a:t>
          </a:r>
          <a:r>
            <a:rPr lang="ru-RU" spc="-3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pc="-10" dirty="0">
              <a:latin typeface="Calibri" panose="020F0502020204030204" pitchFamily="34" charset="0"/>
              <a:cs typeface="Calibri" panose="020F0502020204030204" pitchFamily="34" charset="0"/>
            </a:rPr>
            <a:t>образования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7C0F83-FF6B-4C9E-A00A-8C2F0D171DFF}" type="parTrans" cxnId="{6849E729-9624-4CC2-B4AB-D9A5412D8306}">
      <dgm:prSet/>
      <dgm:spPr/>
      <dgm:t>
        <a:bodyPr/>
        <a:lstStyle/>
        <a:p>
          <a:endParaRPr lang="ru-RU"/>
        </a:p>
      </dgm:t>
    </dgm:pt>
    <dgm:pt modelId="{1036D2B2-96EB-4AB6-9A14-F2C4C698C88B}" type="sibTrans" cxnId="{6849E729-9624-4CC2-B4AB-D9A5412D8306}">
      <dgm:prSet/>
      <dgm:spPr/>
      <dgm:t>
        <a:bodyPr/>
        <a:lstStyle/>
        <a:p>
          <a:endParaRPr lang="ru-RU"/>
        </a:p>
      </dgm:t>
    </dgm:pt>
    <dgm:pt modelId="{5FC2D8CE-B5EA-4154-ACE9-F745E6531BCE}">
      <dgm:prSet phldrT="[Текст]"/>
      <dgm:spPr/>
      <dgm:t>
        <a:bodyPr/>
        <a:lstStyle/>
        <a:p>
          <a:r>
            <a:rPr lang="ru-RU" dirty="0"/>
            <a:t>Мероприятия начального общего, основного общего, среднего общего образования</a:t>
          </a:r>
        </a:p>
      </dgm:t>
    </dgm:pt>
    <dgm:pt modelId="{3E6B7023-702A-42E9-B944-C054E6C9CD3A}" type="parTrans" cxnId="{2C06BD48-7395-4C69-9457-B25FF250E9E8}">
      <dgm:prSet/>
      <dgm:spPr/>
      <dgm:t>
        <a:bodyPr/>
        <a:lstStyle/>
        <a:p>
          <a:endParaRPr lang="ru-RU"/>
        </a:p>
      </dgm:t>
    </dgm:pt>
    <dgm:pt modelId="{539C464C-3A62-4D90-BF81-F762E58A868C}" type="sibTrans" cxnId="{2C06BD48-7395-4C69-9457-B25FF250E9E8}">
      <dgm:prSet/>
      <dgm:spPr/>
      <dgm:t>
        <a:bodyPr/>
        <a:lstStyle/>
        <a:p>
          <a:endParaRPr lang="ru-RU"/>
        </a:p>
      </dgm:t>
    </dgm:pt>
    <dgm:pt modelId="{A8737269-B3EE-4941-AD3A-79CB04317348}">
      <dgm:prSet phldrT="[Текст]"/>
      <dgm:spPr/>
      <dgm:t>
        <a:bodyPr/>
        <a:lstStyle/>
        <a:p>
          <a:r>
            <a:rPr lang="ru-RU" dirty="0"/>
            <a:t>Мероприятия дополнительных общеразвивающих образовательных программ</a:t>
          </a:r>
        </a:p>
      </dgm:t>
    </dgm:pt>
    <dgm:pt modelId="{29361892-B5E1-4F0F-AF09-071A12F52CB4}" type="sibTrans" cxnId="{38A20140-CE77-4BA4-878D-521E54254A4B}">
      <dgm:prSet/>
      <dgm:spPr/>
      <dgm:t>
        <a:bodyPr/>
        <a:lstStyle/>
        <a:p>
          <a:endParaRPr lang="ru-RU"/>
        </a:p>
      </dgm:t>
    </dgm:pt>
    <dgm:pt modelId="{ECF59F84-1DDD-448E-BDD9-E520B25B89F1}" type="parTrans" cxnId="{38A20140-CE77-4BA4-878D-521E54254A4B}">
      <dgm:prSet/>
      <dgm:spPr/>
      <dgm:t>
        <a:bodyPr/>
        <a:lstStyle/>
        <a:p>
          <a:endParaRPr lang="ru-RU"/>
        </a:p>
      </dgm:t>
    </dgm:pt>
    <dgm:pt modelId="{7CDFBBD3-01E9-4AAB-8AE6-BC15DE31333D}" type="pres">
      <dgm:prSet presAssocID="{2B5CA4B9-976D-416A-999B-F93E688C1B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036A8-0AE8-4062-B949-5694B2B1DF94}" type="pres">
      <dgm:prSet presAssocID="{3AD63960-9B29-4250-9CBB-C42C84AB3F57}" presName="comp" presStyleCnt="0"/>
      <dgm:spPr/>
    </dgm:pt>
    <dgm:pt modelId="{5A0BAACF-315C-4026-8A87-C1B3EB80F2A3}" type="pres">
      <dgm:prSet presAssocID="{3AD63960-9B29-4250-9CBB-C42C84AB3F57}" presName="box" presStyleLbl="node1" presStyleIdx="0" presStyleCnt="4" custLinFactNeighborX="27646" custLinFactNeighborY="-42762"/>
      <dgm:spPr/>
      <dgm:t>
        <a:bodyPr/>
        <a:lstStyle/>
        <a:p>
          <a:endParaRPr lang="ru-RU"/>
        </a:p>
      </dgm:t>
    </dgm:pt>
    <dgm:pt modelId="{54178C02-362D-452B-BC5B-F5B5A6EF3618}" type="pres">
      <dgm:prSet presAssocID="{3AD63960-9B29-4250-9CBB-C42C84AB3F57}" presName="img" presStyleLbl="fgImgPlace1" presStyleIdx="0" presStyleCnt="4"/>
      <dgm:spPr>
        <a:solidFill>
          <a:schemeClr val="accent1">
            <a:lumMod val="75000"/>
          </a:schemeClr>
        </a:solidFill>
      </dgm:spPr>
    </dgm:pt>
    <dgm:pt modelId="{657EBC64-FBC5-41CD-A00F-C2BD35CD78BD}" type="pres">
      <dgm:prSet presAssocID="{3AD63960-9B29-4250-9CBB-C42C84AB3F5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D22E-5691-4509-88E0-0078B05FD2B7}" type="pres">
      <dgm:prSet presAssocID="{D65B9977-C6C1-4CF6-B1A2-24441E313E6A}" presName="spacer" presStyleCnt="0"/>
      <dgm:spPr/>
    </dgm:pt>
    <dgm:pt modelId="{1E40406C-13CB-4532-89C9-FEFF29BF1632}" type="pres">
      <dgm:prSet presAssocID="{5FC2D8CE-B5EA-4154-ACE9-F745E6531BCE}" presName="comp" presStyleCnt="0"/>
      <dgm:spPr/>
    </dgm:pt>
    <dgm:pt modelId="{E15779E3-D59D-4242-A16E-CA64885946A9}" type="pres">
      <dgm:prSet presAssocID="{5FC2D8CE-B5EA-4154-ACE9-F745E6531BCE}" presName="box" presStyleLbl="node1" presStyleIdx="1" presStyleCnt="4"/>
      <dgm:spPr/>
      <dgm:t>
        <a:bodyPr/>
        <a:lstStyle/>
        <a:p>
          <a:endParaRPr lang="ru-RU"/>
        </a:p>
      </dgm:t>
    </dgm:pt>
    <dgm:pt modelId="{3775E159-084C-4DD0-AACF-E1BD8B9F4E14}" type="pres">
      <dgm:prSet presAssocID="{5FC2D8CE-B5EA-4154-ACE9-F745E6531BCE}" presName="img" presStyleLbl="fgImgPlace1" presStyleIdx="1" presStyleCnt="4"/>
      <dgm:spPr>
        <a:solidFill>
          <a:srgbClr val="C00000"/>
        </a:solidFill>
      </dgm:spPr>
    </dgm:pt>
    <dgm:pt modelId="{1E5F4D92-634D-4589-9184-E1A6A6587831}" type="pres">
      <dgm:prSet presAssocID="{5FC2D8CE-B5EA-4154-ACE9-F745E6531BC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9048F-8E43-4902-A019-0D6E87A8C06C}" type="pres">
      <dgm:prSet presAssocID="{539C464C-3A62-4D90-BF81-F762E58A868C}" presName="spacer" presStyleCnt="0"/>
      <dgm:spPr/>
    </dgm:pt>
    <dgm:pt modelId="{7F205445-A180-4DAC-911F-849FDC3D4BB8}" type="pres">
      <dgm:prSet presAssocID="{A8737269-B3EE-4941-AD3A-79CB04317348}" presName="comp" presStyleCnt="0"/>
      <dgm:spPr/>
    </dgm:pt>
    <dgm:pt modelId="{3D9D0BD5-74D6-4F97-A209-F2D9CDBAD9CB}" type="pres">
      <dgm:prSet presAssocID="{A8737269-B3EE-4941-AD3A-79CB04317348}" presName="box" presStyleLbl="node1" presStyleIdx="2" presStyleCnt="4"/>
      <dgm:spPr/>
      <dgm:t>
        <a:bodyPr/>
        <a:lstStyle/>
        <a:p>
          <a:endParaRPr lang="ru-RU"/>
        </a:p>
      </dgm:t>
    </dgm:pt>
    <dgm:pt modelId="{09A3B64C-AD20-4BBF-B295-916A103CE093}" type="pres">
      <dgm:prSet presAssocID="{A8737269-B3EE-4941-AD3A-79CB04317348}" presName="img" presStyleLbl="fgImgPlace1" presStyleIdx="2" presStyleCnt="4"/>
      <dgm:spPr>
        <a:solidFill>
          <a:schemeClr val="accent3">
            <a:lumMod val="75000"/>
          </a:schemeClr>
        </a:solidFill>
      </dgm:spPr>
    </dgm:pt>
    <dgm:pt modelId="{1F3CBBE4-0A27-481D-9B56-8B5136058D5B}" type="pres">
      <dgm:prSet presAssocID="{A8737269-B3EE-4941-AD3A-79CB0431734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3CDB8-15A1-42AB-8E2A-FDAB3EF64757}" type="pres">
      <dgm:prSet presAssocID="{29361892-B5E1-4F0F-AF09-071A12F52CB4}" presName="spacer" presStyleCnt="0"/>
      <dgm:spPr/>
    </dgm:pt>
    <dgm:pt modelId="{594A1646-3147-460A-B996-8C060D16040B}" type="pres">
      <dgm:prSet presAssocID="{0533BCFA-7B03-4CD7-B9C9-5F09943C0C4F}" presName="comp" presStyleCnt="0"/>
      <dgm:spPr/>
    </dgm:pt>
    <dgm:pt modelId="{BB6BB15F-A988-4FCA-8211-FFDD1679A5DE}" type="pres">
      <dgm:prSet presAssocID="{0533BCFA-7B03-4CD7-B9C9-5F09943C0C4F}" presName="box" presStyleLbl="node1" presStyleIdx="3" presStyleCnt="4"/>
      <dgm:spPr/>
      <dgm:t>
        <a:bodyPr/>
        <a:lstStyle/>
        <a:p>
          <a:endParaRPr lang="ru-RU"/>
        </a:p>
      </dgm:t>
    </dgm:pt>
    <dgm:pt modelId="{4C584694-2404-4C10-8CD0-5C79225A4F38}" type="pres">
      <dgm:prSet presAssocID="{0533BCFA-7B03-4CD7-B9C9-5F09943C0C4F}" presName="img" presStyleLbl="fgImgPlace1" presStyleIdx="3" presStyleCnt="4"/>
      <dgm:spPr>
        <a:solidFill>
          <a:schemeClr val="accent4">
            <a:lumMod val="75000"/>
          </a:schemeClr>
        </a:solidFill>
      </dgm:spPr>
    </dgm:pt>
    <dgm:pt modelId="{ED2C65E7-E47E-4381-A9E8-AEC3BF784FA3}" type="pres">
      <dgm:prSet presAssocID="{0533BCFA-7B03-4CD7-B9C9-5F09943C0C4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76F79-5A79-47B5-96DB-DB1FE84985B7}" type="presOf" srcId="{A8737269-B3EE-4941-AD3A-79CB04317348}" destId="{3D9D0BD5-74D6-4F97-A209-F2D9CDBAD9CB}" srcOrd="0" destOrd="0" presId="urn:microsoft.com/office/officeart/2005/8/layout/vList4"/>
    <dgm:cxn modelId="{7C9A5248-00C0-4FFB-B77E-705E0E8BB4D9}" type="presOf" srcId="{5FC2D8CE-B5EA-4154-ACE9-F745E6531BCE}" destId="{1E5F4D92-634D-4589-9184-E1A6A6587831}" srcOrd="1" destOrd="0" presId="urn:microsoft.com/office/officeart/2005/8/layout/vList4"/>
    <dgm:cxn modelId="{2C06BD48-7395-4C69-9457-B25FF250E9E8}" srcId="{2B5CA4B9-976D-416A-999B-F93E688C1B47}" destId="{5FC2D8CE-B5EA-4154-ACE9-F745E6531BCE}" srcOrd="1" destOrd="0" parTransId="{3E6B7023-702A-42E9-B944-C054E6C9CD3A}" sibTransId="{539C464C-3A62-4D90-BF81-F762E58A868C}"/>
    <dgm:cxn modelId="{F162C176-4462-4D9E-986A-EB233B5699B5}" type="presOf" srcId="{3AD63960-9B29-4250-9CBB-C42C84AB3F57}" destId="{5A0BAACF-315C-4026-8A87-C1B3EB80F2A3}" srcOrd="0" destOrd="0" presId="urn:microsoft.com/office/officeart/2005/8/layout/vList4"/>
    <dgm:cxn modelId="{38A20140-CE77-4BA4-878D-521E54254A4B}" srcId="{2B5CA4B9-976D-416A-999B-F93E688C1B47}" destId="{A8737269-B3EE-4941-AD3A-79CB04317348}" srcOrd="2" destOrd="0" parTransId="{ECF59F84-1DDD-448E-BDD9-E520B25B89F1}" sibTransId="{29361892-B5E1-4F0F-AF09-071A12F52CB4}"/>
    <dgm:cxn modelId="{F2A2D520-EEC6-4FDD-86DB-533817D153A3}" type="presOf" srcId="{3AD63960-9B29-4250-9CBB-C42C84AB3F57}" destId="{657EBC64-FBC5-41CD-A00F-C2BD35CD78BD}" srcOrd="1" destOrd="0" presId="urn:microsoft.com/office/officeart/2005/8/layout/vList4"/>
    <dgm:cxn modelId="{DC2669AC-89AD-4789-BD68-E6943E4164C1}" type="presOf" srcId="{0533BCFA-7B03-4CD7-B9C9-5F09943C0C4F}" destId="{ED2C65E7-E47E-4381-A9E8-AEC3BF784FA3}" srcOrd="1" destOrd="0" presId="urn:microsoft.com/office/officeart/2005/8/layout/vList4"/>
    <dgm:cxn modelId="{6849E729-9624-4CC2-B4AB-D9A5412D8306}" srcId="{2B5CA4B9-976D-416A-999B-F93E688C1B47}" destId="{0533BCFA-7B03-4CD7-B9C9-5F09943C0C4F}" srcOrd="3" destOrd="0" parTransId="{6F7C0F83-FF6B-4C9E-A00A-8C2F0D171DFF}" sibTransId="{1036D2B2-96EB-4AB6-9A14-F2C4C698C88B}"/>
    <dgm:cxn modelId="{A9028CD3-3343-4871-AA24-6D86724920D0}" srcId="{2B5CA4B9-976D-416A-999B-F93E688C1B47}" destId="{3AD63960-9B29-4250-9CBB-C42C84AB3F57}" srcOrd="0" destOrd="0" parTransId="{8C9323A6-E12D-4019-829E-8650E142C326}" sibTransId="{D65B9977-C6C1-4CF6-B1A2-24441E313E6A}"/>
    <dgm:cxn modelId="{75244739-5D63-4B18-AB00-930B21E9EE8C}" type="presOf" srcId="{2B5CA4B9-976D-416A-999B-F93E688C1B47}" destId="{7CDFBBD3-01E9-4AAB-8AE6-BC15DE31333D}" srcOrd="0" destOrd="0" presId="urn:microsoft.com/office/officeart/2005/8/layout/vList4"/>
    <dgm:cxn modelId="{131F2328-B4B1-4A53-9321-0F79F7D9894A}" type="presOf" srcId="{5FC2D8CE-B5EA-4154-ACE9-F745E6531BCE}" destId="{E15779E3-D59D-4242-A16E-CA64885946A9}" srcOrd="0" destOrd="0" presId="urn:microsoft.com/office/officeart/2005/8/layout/vList4"/>
    <dgm:cxn modelId="{084A2CAD-8489-4071-9615-989DC4FCABBC}" type="presOf" srcId="{A8737269-B3EE-4941-AD3A-79CB04317348}" destId="{1F3CBBE4-0A27-481D-9B56-8B5136058D5B}" srcOrd="1" destOrd="0" presId="urn:microsoft.com/office/officeart/2005/8/layout/vList4"/>
    <dgm:cxn modelId="{7F0E17E4-80D7-4CC3-8855-74D97AA2C937}" type="presOf" srcId="{0533BCFA-7B03-4CD7-B9C9-5F09943C0C4F}" destId="{BB6BB15F-A988-4FCA-8211-FFDD1679A5DE}" srcOrd="0" destOrd="0" presId="urn:microsoft.com/office/officeart/2005/8/layout/vList4"/>
    <dgm:cxn modelId="{484402D8-465A-49A3-A8B9-3AEE92D5E5D7}" type="presParOf" srcId="{7CDFBBD3-01E9-4AAB-8AE6-BC15DE31333D}" destId="{E29036A8-0AE8-4062-B949-5694B2B1DF94}" srcOrd="0" destOrd="0" presId="urn:microsoft.com/office/officeart/2005/8/layout/vList4"/>
    <dgm:cxn modelId="{15EB9167-26D4-4653-A4FA-2D2A2FE4C8EA}" type="presParOf" srcId="{E29036A8-0AE8-4062-B949-5694B2B1DF94}" destId="{5A0BAACF-315C-4026-8A87-C1B3EB80F2A3}" srcOrd="0" destOrd="0" presId="urn:microsoft.com/office/officeart/2005/8/layout/vList4"/>
    <dgm:cxn modelId="{8301A7FC-5E78-4768-9CB7-6ED7F9AC1DF5}" type="presParOf" srcId="{E29036A8-0AE8-4062-B949-5694B2B1DF94}" destId="{54178C02-362D-452B-BC5B-F5B5A6EF3618}" srcOrd="1" destOrd="0" presId="urn:microsoft.com/office/officeart/2005/8/layout/vList4"/>
    <dgm:cxn modelId="{DD9C7A76-BBB2-4D20-8907-AFB35943449E}" type="presParOf" srcId="{E29036A8-0AE8-4062-B949-5694B2B1DF94}" destId="{657EBC64-FBC5-41CD-A00F-C2BD35CD78BD}" srcOrd="2" destOrd="0" presId="urn:microsoft.com/office/officeart/2005/8/layout/vList4"/>
    <dgm:cxn modelId="{B39371BB-DE5F-4A0F-9218-979A480B365B}" type="presParOf" srcId="{7CDFBBD3-01E9-4AAB-8AE6-BC15DE31333D}" destId="{3F9CD22E-5691-4509-88E0-0078B05FD2B7}" srcOrd="1" destOrd="0" presId="urn:microsoft.com/office/officeart/2005/8/layout/vList4"/>
    <dgm:cxn modelId="{7FAF06F8-10F6-4565-B0F7-E36C726ADDE1}" type="presParOf" srcId="{7CDFBBD3-01E9-4AAB-8AE6-BC15DE31333D}" destId="{1E40406C-13CB-4532-89C9-FEFF29BF1632}" srcOrd="2" destOrd="0" presId="urn:microsoft.com/office/officeart/2005/8/layout/vList4"/>
    <dgm:cxn modelId="{7CA7F1F1-0296-4CDA-94D8-AE10C1CABCAD}" type="presParOf" srcId="{1E40406C-13CB-4532-89C9-FEFF29BF1632}" destId="{E15779E3-D59D-4242-A16E-CA64885946A9}" srcOrd="0" destOrd="0" presId="urn:microsoft.com/office/officeart/2005/8/layout/vList4"/>
    <dgm:cxn modelId="{4FC289AA-1654-4D1A-B2A1-6284F06F7514}" type="presParOf" srcId="{1E40406C-13CB-4532-89C9-FEFF29BF1632}" destId="{3775E159-084C-4DD0-AACF-E1BD8B9F4E14}" srcOrd="1" destOrd="0" presId="urn:microsoft.com/office/officeart/2005/8/layout/vList4"/>
    <dgm:cxn modelId="{8BD3083F-3549-4559-B845-21B170855660}" type="presParOf" srcId="{1E40406C-13CB-4532-89C9-FEFF29BF1632}" destId="{1E5F4D92-634D-4589-9184-E1A6A6587831}" srcOrd="2" destOrd="0" presId="urn:microsoft.com/office/officeart/2005/8/layout/vList4"/>
    <dgm:cxn modelId="{861CF88E-E559-4D35-B2D3-7C3F2E138EFA}" type="presParOf" srcId="{7CDFBBD3-01E9-4AAB-8AE6-BC15DE31333D}" destId="{F109048F-8E43-4902-A019-0D6E87A8C06C}" srcOrd="3" destOrd="0" presId="urn:microsoft.com/office/officeart/2005/8/layout/vList4"/>
    <dgm:cxn modelId="{5929275D-9B8B-4A1B-8AA0-1890B15B22CE}" type="presParOf" srcId="{7CDFBBD3-01E9-4AAB-8AE6-BC15DE31333D}" destId="{7F205445-A180-4DAC-911F-849FDC3D4BB8}" srcOrd="4" destOrd="0" presId="urn:microsoft.com/office/officeart/2005/8/layout/vList4"/>
    <dgm:cxn modelId="{A2C44C21-A4C8-42DA-BC89-B9C27D962EC0}" type="presParOf" srcId="{7F205445-A180-4DAC-911F-849FDC3D4BB8}" destId="{3D9D0BD5-74D6-4F97-A209-F2D9CDBAD9CB}" srcOrd="0" destOrd="0" presId="urn:microsoft.com/office/officeart/2005/8/layout/vList4"/>
    <dgm:cxn modelId="{5407EC72-1A35-440B-85B2-3CB43E45B339}" type="presParOf" srcId="{7F205445-A180-4DAC-911F-849FDC3D4BB8}" destId="{09A3B64C-AD20-4BBF-B295-916A103CE093}" srcOrd="1" destOrd="0" presId="urn:microsoft.com/office/officeart/2005/8/layout/vList4"/>
    <dgm:cxn modelId="{EF434853-3CD3-4C60-9275-594E18D012D3}" type="presParOf" srcId="{7F205445-A180-4DAC-911F-849FDC3D4BB8}" destId="{1F3CBBE4-0A27-481D-9B56-8B5136058D5B}" srcOrd="2" destOrd="0" presId="urn:microsoft.com/office/officeart/2005/8/layout/vList4"/>
    <dgm:cxn modelId="{71565231-C25B-45D4-A6F9-5AA4E66C3690}" type="presParOf" srcId="{7CDFBBD3-01E9-4AAB-8AE6-BC15DE31333D}" destId="{D283CDB8-15A1-42AB-8E2A-FDAB3EF64757}" srcOrd="5" destOrd="0" presId="urn:microsoft.com/office/officeart/2005/8/layout/vList4"/>
    <dgm:cxn modelId="{AF8DCBC3-5DAA-43B0-B6C4-1D98B5BBE482}" type="presParOf" srcId="{7CDFBBD3-01E9-4AAB-8AE6-BC15DE31333D}" destId="{594A1646-3147-460A-B996-8C060D16040B}" srcOrd="6" destOrd="0" presId="urn:microsoft.com/office/officeart/2005/8/layout/vList4"/>
    <dgm:cxn modelId="{A243CB2E-6FE3-4DEE-807E-E74B52E84F08}" type="presParOf" srcId="{594A1646-3147-460A-B996-8C060D16040B}" destId="{BB6BB15F-A988-4FCA-8211-FFDD1679A5DE}" srcOrd="0" destOrd="0" presId="urn:microsoft.com/office/officeart/2005/8/layout/vList4"/>
    <dgm:cxn modelId="{BAD8F3A1-8925-4754-BA58-A13E709851C8}" type="presParOf" srcId="{594A1646-3147-460A-B996-8C060D16040B}" destId="{4C584694-2404-4C10-8CD0-5C79225A4F38}" srcOrd="1" destOrd="0" presId="urn:microsoft.com/office/officeart/2005/8/layout/vList4"/>
    <dgm:cxn modelId="{8631264E-9DA8-464F-A22E-FA2D65BE63D9}" type="presParOf" srcId="{594A1646-3147-460A-B996-8C060D16040B}" destId="{ED2C65E7-E47E-4381-A9E8-AEC3BF784F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A826-0870-4003-AC05-49E895812EB1}">
      <dsp:nvSpPr>
        <dsp:cNvPr id="0" name=""/>
        <dsp:cNvSpPr/>
      </dsp:nvSpPr>
      <dsp:spPr>
        <a:xfrm rot="5400000">
          <a:off x="6448403" y="-2628217"/>
          <a:ext cx="1278910" cy="6687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Развитие образования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Развитие культуры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Развитие физической культуры и спорта</a:t>
          </a:r>
        </a:p>
      </dsp:txBody>
      <dsp:txXfrm rot="-5400000">
        <a:off x="3743987" y="138630"/>
        <a:ext cx="6625312" cy="1154048"/>
      </dsp:txXfrm>
    </dsp:sp>
    <dsp:sp modelId="{3AFC57B0-E3B4-4168-8712-F46414094894}">
      <dsp:nvSpPr>
        <dsp:cNvPr id="0" name=""/>
        <dsp:cNvSpPr/>
      </dsp:nvSpPr>
      <dsp:spPr>
        <a:xfrm>
          <a:off x="85770" y="76197"/>
          <a:ext cx="3590315" cy="1447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Программы социальной направленности:</a:t>
          </a:r>
        </a:p>
      </dsp:txBody>
      <dsp:txXfrm>
        <a:off x="156446" y="146873"/>
        <a:ext cx="3448963" cy="1306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50973-F4DB-426C-9CA7-9845AFFCDB92}">
      <dsp:nvSpPr>
        <dsp:cNvPr id="0" name=""/>
        <dsp:cNvSpPr/>
      </dsp:nvSpPr>
      <dsp:spPr>
        <a:xfrm rot="5400000">
          <a:off x="6423310" y="-2797038"/>
          <a:ext cx="1227081" cy="68234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Поддержка и развитие малого и среднего предпринимательства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Обеспечение жильем молодых семей</a:t>
          </a:r>
        </a:p>
      </dsp:txBody>
      <dsp:txXfrm rot="-5400000">
        <a:off x="3625103" y="61070"/>
        <a:ext cx="6763595" cy="1107279"/>
      </dsp:txXfrm>
    </dsp:sp>
    <dsp:sp modelId="{7A1351C6-47CD-4688-8AFB-4D4D765A8707}">
      <dsp:nvSpPr>
        <dsp:cNvPr id="0" name=""/>
        <dsp:cNvSpPr/>
      </dsp:nvSpPr>
      <dsp:spPr>
        <a:xfrm>
          <a:off x="999" y="6354"/>
          <a:ext cx="3624104" cy="1216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Программы отрасли экономики:</a:t>
          </a:r>
        </a:p>
      </dsp:txBody>
      <dsp:txXfrm>
        <a:off x="60394" y="65749"/>
        <a:ext cx="3505314" cy="1097919"/>
      </dsp:txXfrm>
    </dsp:sp>
    <dsp:sp modelId="{C0AC22AF-21CE-4490-A9CA-A3C9A6AEC3AC}">
      <dsp:nvSpPr>
        <dsp:cNvPr id="0" name=""/>
        <dsp:cNvSpPr/>
      </dsp:nvSpPr>
      <dsp:spPr>
        <a:xfrm rot="5400000">
          <a:off x="6842705" y="-1765616"/>
          <a:ext cx="505036" cy="66995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Развитие средств массовой информации </a:t>
          </a:r>
        </a:p>
      </dsp:txBody>
      <dsp:txXfrm rot="-5400000">
        <a:off x="3745429" y="1356314"/>
        <a:ext cx="6674935" cy="455728"/>
      </dsp:txXfrm>
    </dsp:sp>
    <dsp:sp modelId="{995BBB2A-9EA9-40DD-B203-0F648C44858A}">
      <dsp:nvSpPr>
        <dsp:cNvPr id="0" name=""/>
        <dsp:cNvSpPr/>
      </dsp:nvSpPr>
      <dsp:spPr>
        <a:xfrm>
          <a:off x="999" y="1309920"/>
          <a:ext cx="3744429" cy="548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Программы общего характера:</a:t>
          </a:r>
        </a:p>
      </dsp:txBody>
      <dsp:txXfrm>
        <a:off x="27775" y="1336696"/>
        <a:ext cx="3690877" cy="494962"/>
      </dsp:txXfrm>
    </dsp:sp>
    <dsp:sp modelId="{CAF509AD-6E4F-401D-A5B8-D21509020BF6}">
      <dsp:nvSpPr>
        <dsp:cNvPr id="0" name=""/>
        <dsp:cNvSpPr/>
      </dsp:nvSpPr>
      <dsp:spPr>
        <a:xfrm rot="5400000">
          <a:off x="6193130" y="-345193"/>
          <a:ext cx="1806432" cy="66743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Содержание органов местного самоуправления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Другие вопросы органов местного самоуправления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Социальные выплаты населению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Обслуживание муниципального долга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Межбюджетные трансферты бюджетам поселения</a:t>
          </a:r>
        </a:p>
      </dsp:txBody>
      <dsp:txXfrm rot="-5400000">
        <a:off x="3759182" y="2176938"/>
        <a:ext cx="6586147" cy="1630066"/>
      </dsp:txXfrm>
    </dsp:sp>
    <dsp:sp modelId="{68723E11-B47F-40BA-AFDC-2C5A71D5A310}">
      <dsp:nvSpPr>
        <dsp:cNvPr id="0" name=""/>
        <dsp:cNvSpPr/>
      </dsp:nvSpPr>
      <dsp:spPr>
        <a:xfrm>
          <a:off x="999" y="1940106"/>
          <a:ext cx="3758181" cy="2103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Непрограммные направления деятельности:</a:t>
          </a:r>
        </a:p>
      </dsp:txBody>
      <dsp:txXfrm>
        <a:off x="103695" y="2042802"/>
        <a:ext cx="3552789" cy="189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BAACF-315C-4026-8A87-C1B3EB80F2A3}">
      <dsp:nvSpPr>
        <dsp:cNvPr id="0" name=""/>
        <dsp:cNvSpPr/>
      </dsp:nvSpPr>
      <dsp:spPr>
        <a:xfrm>
          <a:off x="0" y="0"/>
          <a:ext cx="5784019" cy="540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Мероприятия  </a:t>
          </a:r>
          <a:r>
            <a:rPr lang="ru-RU" sz="1500" kern="1200" dirty="0" smtClean="0"/>
            <a:t>дошкольного образования</a:t>
          </a:r>
          <a:endParaRPr lang="ru-RU" sz="1500" kern="1200" dirty="0"/>
        </a:p>
      </dsp:txBody>
      <dsp:txXfrm>
        <a:off x="1210829" y="0"/>
        <a:ext cx="4573190" cy="540257"/>
      </dsp:txXfrm>
    </dsp:sp>
    <dsp:sp modelId="{54178C02-362D-452B-BC5B-F5B5A6EF3618}">
      <dsp:nvSpPr>
        <dsp:cNvPr id="0" name=""/>
        <dsp:cNvSpPr/>
      </dsp:nvSpPr>
      <dsp:spPr>
        <a:xfrm>
          <a:off x="54025" y="54025"/>
          <a:ext cx="1156803" cy="43220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779E3-D59D-4242-A16E-CA64885946A9}">
      <dsp:nvSpPr>
        <dsp:cNvPr id="0" name=""/>
        <dsp:cNvSpPr/>
      </dsp:nvSpPr>
      <dsp:spPr>
        <a:xfrm>
          <a:off x="0" y="594282"/>
          <a:ext cx="5784019" cy="540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Мероприятия начального общего, основного общего, среднего общего образования</a:t>
          </a:r>
        </a:p>
      </dsp:txBody>
      <dsp:txXfrm>
        <a:off x="1210829" y="594282"/>
        <a:ext cx="4573190" cy="540257"/>
      </dsp:txXfrm>
    </dsp:sp>
    <dsp:sp modelId="{3775E159-084C-4DD0-AACF-E1BD8B9F4E14}">
      <dsp:nvSpPr>
        <dsp:cNvPr id="0" name=""/>
        <dsp:cNvSpPr/>
      </dsp:nvSpPr>
      <dsp:spPr>
        <a:xfrm>
          <a:off x="54025" y="648308"/>
          <a:ext cx="1156803" cy="43220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D0BD5-74D6-4F97-A209-F2D9CDBAD9CB}">
      <dsp:nvSpPr>
        <dsp:cNvPr id="0" name=""/>
        <dsp:cNvSpPr/>
      </dsp:nvSpPr>
      <dsp:spPr>
        <a:xfrm>
          <a:off x="0" y="1188565"/>
          <a:ext cx="5784019" cy="540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Мероприятия дополнительных общеразвивающих образовательных программ</a:t>
          </a:r>
        </a:p>
      </dsp:txBody>
      <dsp:txXfrm>
        <a:off x="1210829" y="1188565"/>
        <a:ext cx="4573190" cy="540257"/>
      </dsp:txXfrm>
    </dsp:sp>
    <dsp:sp modelId="{09A3B64C-AD20-4BBF-B295-916A103CE093}">
      <dsp:nvSpPr>
        <dsp:cNvPr id="0" name=""/>
        <dsp:cNvSpPr/>
      </dsp:nvSpPr>
      <dsp:spPr>
        <a:xfrm>
          <a:off x="54025" y="1242591"/>
          <a:ext cx="1156803" cy="43220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BB15F-A988-4FCA-8211-FFDD1679A5DE}">
      <dsp:nvSpPr>
        <dsp:cNvPr id="0" name=""/>
        <dsp:cNvSpPr/>
      </dsp:nvSpPr>
      <dsp:spPr>
        <a:xfrm>
          <a:off x="0" y="1782848"/>
          <a:ext cx="5784019" cy="540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pc="-10" dirty="0">
              <a:latin typeface="Calibri" panose="020F0502020204030204" pitchFamily="34" charset="0"/>
              <a:cs typeface="Calibri" panose="020F0502020204030204" pitchFamily="34" charset="0"/>
            </a:rPr>
            <a:t>Финансовое</a:t>
          </a:r>
          <a:r>
            <a:rPr lang="ru-RU" sz="1500" kern="1200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kern="1200" dirty="0">
              <a:latin typeface="Calibri" panose="020F0502020204030204" pitchFamily="34" charset="0"/>
              <a:cs typeface="Calibri" panose="020F0502020204030204" pitchFamily="34" charset="0"/>
            </a:rPr>
            <a:t>обеспечение</a:t>
          </a:r>
          <a:r>
            <a:rPr lang="ru-RU" sz="1500" kern="1200" spc="-3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kern="1200" dirty="0">
              <a:latin typeface="Calibri" panose="020F0502020204030204" pitchFamily="34" charset="0"/>
              <a:cs typeface="Calibri" panose="020F0502020204030204" pitchFamily="34" charset="0"/>
            </a:rPr>
            <a:t>деятельности</a:t>
          </a:r>
          <a:r>
            <a:rPr lang="ru-RU" sz="1500" kern="1200" spc="-4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kern="1200" dirty="0">
              <a:latin typeface="Calibri" panose="020F0502020204030204" pitchFamily="34" charset="0"/>
              <a:cs typeface="Calibri" panose="020F0502020204030204" pitchFamily="34" charset="0"/>
            </a:rPr>
            <a:t>учреждений</a:t>
          </a:r>
          <a:r>
            <a:rPr lang="ru-RU" sz="1500" kern="1200" spc="-2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kern="1200" spc="-50" dirty="0">
              <a:latin typeface="Calibri" panose="020F0502020204030204" pitchFamily="34" charset="0"/>
              <a:cs typeface="Calibri" panose="020F0502020204030204" pitchFamily="34" charset="0"/>
            </a:rPr>
            <a:t>в </a:t>
          </a:r>
          <a:r>
            <a:rPr lang="ru-RU" sz="1500" kern="1200" dirty="0">
              <a:latin typeface="Calibri" panose="020F0502020204030204" pitchFamily="34" charset="0"/>
              <a:cs typeface="Calibri" panose="020F0502020204030204" pitchFamily="34" charset="0"/>
            </a:rPr>
            <a:t>сфере</a:t>
          </a:r>
          <a:r>
            <a:rPr lang="ru-RU" sz="1500" kern="1200" spc="-3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kern="1200" spc="-10" dirty="0">
              <a:latin typeface="Calibri" panose="020F0502020204030204" pitchFamily="34" charset="0"/>
              <a:cs typeface="Calibri" panose="020F0502020204030204" pitchFamily="34" charset="0"/>
            </a:rPr>
            <a:t>образования</a:t>
          </a:r>
          <a:endParaRPr lang="ru-RU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0829" y="1782848"/>
        <a:ext cx="4573190" cy="540257"/>
      </dsp:txXfrm>
    </dsp:sp>
    <dsp:sp modelId="{4C584694-2404-4C10-8CD0-5C79225A4F38}">
      <dsp:nvSpPr>
        <dsp:cNvPr id="0" name=""/>
        <dsp:cNvSpPr/>
      </dsp:nvSpPr>
      <dsp:spPr>
        <a:xfrm>
          <a:off x="54025" y="1836874"/>
          <a:ext cx="1156803" cy="43220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0.23864</cdr:x>
      <cdr:y>0.22549</cdr:y>
    </cdr:from>
    <cdr:to>
      <cdr:x>0.40909</cdr:x>
      <cdr:y>0.7653</cdr:y>
    </cdr:to>
    <cdr:sp macro="" textlink="">
      <cdr:nvSpPr>
        <cdr:cNvPr id="2" name="Стрелка: вправо 1">
          <a:extLst xmlns:a="http://schemas.openxmlformats.org/drawingml/2006/main">
            <a:ext uri="{FF2B5EF4-FFF2-40B4-BE49-F238E27FC236}">
              <a16:creationId xmlns="" xmlns:a16="http://schemas.microsoft.com/office/drawing/2014/main" id="{C0CA35C0-84C6-24DE-56D6-E9B5EF97B995}"/>
            </a:ext>
          </a:extLst>
        </cdr:cNvPr>
        <cdr:cNvSpPr/>
      </cdr:nvSpPr>
      <cdr:spPr>
        <a:xfrm xmlns:a="http://schemas.openxmlformats.org/drawingml/2006/main">
          <a:off x="1600200" y="1163211"/>
          <a:ext cx="1143000" cy="2784659"/>
        </a:xfrm>
        <a:prstGeom xmlns:a="http://schemas.openxmlformats.org/drawingml/2006/main" prst="rightArrow">
          <a:avLst>
            <a:gd name="adj1" fmla="val 29793"/>
            <a:gd name="adj2" fmla="val 50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- 14 210,3 тыс. руб.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606581CC-30B6-4ACC-8005-C66E1AA22FD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20235FE2-DC9E-478B-9275-82AEF460A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1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6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6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0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0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1811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181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0862" cy="82981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5" y="2706623"/>
            <a:ext cx="380276" cy="1811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80" h="6858000">
                <a:moveTo>
                  <a:pt x="792480" y="0"/>
                </a:moveTo>
                <a:lnTo>
                  <a:pt x="0" y="0"/>
                </a:lnTo>
                <a:lnTo>
                  <a:pt x="0" y="6858000"/>
                </a:lnTo>
                <a:lnTo>
                  <a:pt x="792480" y="6858000"/>
                </a:lnTo>
                <a:lnTo>
                  <a:pt x="792480" y="0"/>
                </a:lnTo>
                <a:close/>
              </a:path>
            </a:pathLst>
          </a:custGeom>
          <a:solidFill>
            <a:srgbClr val="188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80" h="6858000">
                <a:moveTo>
                  <a:pt x="0" y="6858000"/>
                </a:moveTo>
                <a:lnTo>
                  <a:pt x="792480" y="6858000"/>
                </a:lnTo>
                <a:lnTo>
                  <a:pt x="7924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A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101" y="153669"/>
            <a:ext cx="11537797" cy="86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401" y="1308353"/>
            <a:ext cx="10920095" cy="272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6.jp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38.png"/><Relationship Id="rId10" Type="http://schemas.openxmlformats.org/officeDocument/2006/relationships/diagramData" Target="../diagrams/data3.xml"/><Relationship Id="rId4" Type="http://schemas.openxmlformats.org/officeDocument/2006/relationships/image" Target="../media/image37.png"/><Relationship Id="rId9" Type="http://schemas.openxmlformats.org/officeDocument/2006/relationships/chart" Target="../charts/chart3.xml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hart" Target="../charts/chart1.xml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44" y="966291"/>
            <a:ext cx="644779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Основные </a:t>
            </a:r>
            <a:r>
              <a:rPr sz="6000" spc="-10" dirty="0" err="1"/>
              <a:t>характеристики</a:t>
            </a:r>
            <a:r>
              <a:rPr sz="6000" spc="-10" dirty="0"/>
              <a:t> </a:t>
            </a:r>
            <a:r>
              <a:rPr sz="6000" spc="-10" dirty="0" err="1" smtClean="0"/>
              <a:t>бюджета</a:t>
            </a:r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0" y="5693664"/>
            <a:ext cx="12192000" cy="1164590"/>
          </a:xfrm>
          <a:custGeom>
            <a:avLst/>
            <a:gdLst/>
            <a:ahLst/>
            <a:cxnLst/>
            <a:rect l="l" t="t" r="r" b="b"/>
            <a:pathLst>
              <a:path w="12192000" h="1164590">
                <a:moveTo>
                  <a:pt x="12192000" y="0"/>
                </a:moveTo>
                <a:lnTo>
                  <a:pt x="0" y="0"/>
                </a:lnTo>
                <a:lnTo>
                  <a:pt x="0" y="1164336"/>
                </a:lnTo>
                <a:lnTo>
                  <a:pt x="12192000" y="1164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A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9C9F76-F01D-8217-967C-CDFE038F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6881"/>
            <a:ext cx="5026356" cy="46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090455"/>
            <a:ext cx="12192000" cy="1768052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0"/>
                </a:lnTo>
                <a:lnTo>
                  <a:pt x="12192000" y="115519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6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06195" y="1432052"/>
            <a:ext cx="4597400" cy="202374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83820" marR="5080" indent="-71755">
              <a:lnSpc>
                <a:spcPts val="7450"/>
              </a:lnSpc>
              <a:spcBef>
                <a:spcPts val="1030"/>
              </a:spcBef>
            </a:pPr>
            <a:r>
              <a:rPr sz="6900" spc="-10" dirty="0"/>
              <a:t>РАСХОДЫ БЮДЖЕТА</a:t>
            </a:r>
            <a:endParaRPr sz="690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111B34B-9CB8-C861-9E2F-4E500DC67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0" y="838200"/>
            <a:ext cx="4822094" cy="3524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EAACCE-0A2F-55A6-6967-71B9F073B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95284"/>
            <a:ext cx="2357402" cy="17680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68EE745-4941-4193-93D4-4D9571355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38484"/>
            <a:ext cx="2242203" cy="1681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979126E-7BBD-76FA-9C70-842DA671C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128630"/>
            <a:ext cx="2376365" cy="158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871" y="404664"/>
            <a:ext cx="9430257" cy="3693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Исполнение расходной части бюджета 2023-2024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г.г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10072"/>
              </p:ext>
            </p:extLst>
          </p:nvPr>
        </p:nvGraphicFramePr>
        <p:xfrm>
          <a:off x="911424" y="836712"/>
          <a:ext cx="10657184" cy="5971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030"/>
                <a:gridCol w="1390162"/>
                <a:gridCol w="1390162"/>
                <a:gridCol w="1390162"/>
                <a:gridCol w="1390162"/>
                <a:gridCol w="1080753"/>
                <a:gridCol w="1080753"/>
              </a:tblGrid>
              <a:tr h="5696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Показатели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расходов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Исполнение за 2023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(тыс.рублей)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Исполнение за 2024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(тыс. рублей)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Темп роста (снижения, в процентах +; -)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2024г. к 2023 г.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Консолидированный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том числе район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Консолидированный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том числе район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Консолидированный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том числе район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3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0100 – 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83 522,7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68 942,7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78 152,2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67 176,8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- 2,6</a:t>
                      </a:r>
                    </a:p>
                  </a:txBody>
                  <a:tcPr marL="68580" marR="68580" marT="0" marB="0"/>
                </a:tc>
              </a:tr>
              <a:tr h="389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0200 – Национальная оборона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1 368,9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1 368,9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1 476,4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1 476,4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107,8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107,8</a:t>
                      </a:r>
                    </a:p>
                  </a:txBody>
                  <a:tcPr marL="68580" marR="68580" marT="0" marB="0"/>
                </a:tc>
              </a:tr>
              <a:tr h="25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0300 – Национальная безопасность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1 336,0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1 779,2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825,8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 88,7 раз</a:t>
                      </a:r>
                    </a:p>
                  </a:txBody>
                  <a:tcPr marL="68580" marR="68580" marT="0" marB="0"/>
                </a:tc>
              </a:tr>
              <a:tr h="25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0400 – 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15 747,6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4 280,1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27 817,1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18 176,5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 4,2 раза</a:t>
                      </a:r>
                    </a:p>
                  </a:txBody>
                  <a:tcPr marL="68580" marR="68580" marT="0" marB="0"/>
                </a:tc>
              </a:tr>
              <a:tr h="379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0500 – Жилищно-коммунальное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51 511,2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20 399,5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23 280,5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8 301,6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- 54,8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- 59,3</a:t>
                      </a:r>
                    </a:p>
                  </a:txBody>
                  <a:tcPr marL="68580" marR="68580" marT="0" marB="0"/>
                </a:tc>
              </a:tr>
              <a:tr h="389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0700 -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294 868,3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294 868,3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288 073,1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288 073,1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- 2,3</a:t>
                      </a:r>
                    </a:p>
                  </a:txBody>
                  <a:tcPr marL="68580" marR="68580" marT="0" marB="0"/>
                </a:tc>
              </a:tr>
              <a:tr h="189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0800 – 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34 962,1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34 962,1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59 927,6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59 927,6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</a:p>
                  </a:txBody>
                  <a:tcPr marL="68580" marR="68580" marT="0" marB="0"/>
                </a:tc>
              </a:tr>
              <a:tr h="25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0900 - Здравоохранение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5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1000 – 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7 417,7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7 102,4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7 767,6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7 452,3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4,9</a:t>
                      </a:r>
                    </a:p>
                  </a:txBody>
                  <a:tcPr marL="68580" marR="68580" marT="0" marB="0"/>
                </a:tc>
              </a:tr>
              <a:tr h="25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1100 – 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11 904,8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10 372,3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13 811,8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11 830,9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14,1</a:t>
                      </a:r>
                    </a:p>
                  </a:txBody>
                  <a:tcPr marL="68580" marR="68580" marT="0" marB="0"/>
                </a:tc>
              </a:tr>
              <a:tr h="25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1200 – Средства массовой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2 133,8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2 133,8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2 490,3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2 490,3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</a:p>
                  </a:txBody>
                  <a:tcPr marL="68580" marR="68580" marT="0" marB="0"/>
                </a:tc>
              </a:tr>
              <a:tr h="56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1300 – Обслуживание государственного (муниципального)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471,7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471,7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3 143,4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3 143,4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 6,6 раз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 6,6 раз</a:t>
                      </a:r>
                    </a:p>
                  </a:txBody>
                  <a:tcPr marL="68580" marR="68580" marT="0" marB="0"/>
                </a:tc>
              </a:tr>
              <a:tr h="759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1400 – 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36 375,2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164,7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- 39,1</a:t>
                      </a:r>
                    </a:p>
                  </a:txBody>
                  <a:tcPr marL="68580" marR="68580" marT="0" marB="0"/>
                </a:tc>
              </a:tr>
              <a:tr h="189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505 244,8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481 286,3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507 719,2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491 039,8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4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396C62-EF7C-C2E6-0C35-5567EC73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1" y="153669"/>
            <a:ext cx="10884497" cy="738664"/>
          </a:xfrm>
        </p:spPr>
        <p:txBody>
          <a:bodyPr/>
          <a:lstStyle/>
          <a:p>
            <a:pPr algn="ctr"/>
            <a:r>
              <a:rPr lang="ru-RU" sz="2400" dirty="0"/>
              <a:t>Структура</a:t>
            </a:r>
            <a:r>
              <a:rPr lang="ru-RU" sz="2400" spc="-80" dirty="0"/>
              <a:t> </a:t>
            </a:r>
            <a:r>
              <a:rPr lang="ru-RU" sz="2400" dirty="0"/>
              <a:t>расходов</a:t>
            </a:r>
            <a:r>
              <a:rPr lang="ru-RU" sz="2400" spc="-70" dirty="0"/>
              <a:t> </a:t>
            </a:r>
            <a:r>
              <a:rPr lang="ru-RU" sz="2400" dirty="0"/>
              <a:t>бюджета</a:t>
            </a:r>
            <a:r>
              <a:rPr lang="ru-RU" sz="2400" spc="-65" dirty="0"/>
              <a:t> </a:t>
            </a:r>
            <a:r>
              <a:rPr lang="ru-RU" sz="2400" dirty="0"/>
              <a:t>по программному принципу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DF09CF7-59F8-8CC3-7299-5150B6B34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270667"/>
              </p:ext>
            </p:extLst>
          </p:nvPr>
        </p:nvGraphicFramePr>
        <p:xfrm>
          <a:off x="980401" y="685799"/>
          <a:ext cx="10449599" cy="16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="" xmlns:a16="http://schemas.microsoft.com/office/drawing/2014/main" id="{46EED9E0-B298-B369-5EAA-38A0D96B7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71896"/>
              </p:ext>
            </p:extLst>
          </p:nvPr>
        </p:nvGraphicFramePr>
        <p:xfrm>
          <a:off x="980401" y="2355793"/>
          <a:ext cx="10449599" cy="404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95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8023" y="4953502"/>
            <a:ext cx="2171479" cy="1904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189738"/>
            <a:ext cx="807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Муниципальная</a:t>
            </a:r>
            <a:r>
              <a:rPr spc="-10" dirty="0"/>
              <a:t> программа</a:t>
            </a:r>
          </a:p>
          <a:p>
            <a:pPr algn="ctr">
              <a:lnSpc>
                <a:spcPct val="100000"/>
              </a:lnSpc>
              <a:tabLst>
                <a:tab pos="3950335" algn="l"/>
              </a:tabLst>
            </a:pPr>
            <a:r>
              <a:rPr dirty="0"/>
              <a:t>«Развитие </a:t>
            </a:r>
            <a:r>
              <a:rPr lang="ru-RU" dirty="0"/>
              <a:t>системы </a:t>
            </a:r>
            <a:r>
              <a:rPr spc="-10" dirty="0"/>
              <a:t>образования»</a:t>
            </a:r>
            <a:r>
              <a:rPr dirty="0"/>
              <a:t>	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5" dirty="0"/>
              <a:t> </a:t>
            </a:r>
            <a:r>
              <a:rPr spc="-10" dirty="0" smtClean="0"/>
              <a:t>руб</a:t>
            </a:r>
            <a:r>
              <a:rPr lang="ru-RU" spc="-10" dirty="0" smtClean="0"/>
              <a:t>лей</a:t>
            </a:r>
            <a:r>
              <a:rPr spc="-10" dirty="0" smtClean="0"/>
              <a:t>)</a:t>
            </a:r>
            <a:endParaRPr spc="-1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92928"/>
              </p:ext>
            </p:extLst>
          </p:nvPr>
        </p:nvGraphicFramePr>
        <p:xfrm>
          <a:off x="1070559" y="1190625"/>
          <a:ext cx="5742304" cy="109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3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2615">
                <a:tc>
                  <a:txBody>
                    <a:bodyPr/>
                    <a:lstStyle/>
                    <a:p>
                      <a:pPr marL="600075" marR="574040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400" b="1" spc="-2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 err="1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 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345" marR="574040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      </a:t>
                      </a:r>
                      <a:r>
                        <a:rPr sz="1400" b="1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b="1" spc="-2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 err="1" smtClean="0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sz="1400" b="1" spc="-2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b="1" spc="-10" dirty="0" smtClean="0">
                          <a:latin typeface="Century Gothic"/>
                          <a:cs typeface="Century Gothic"/>
                        </a:rPr>
                        <a:t>отчет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345" marR="574675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 smtClean="0">
                          <a:latin typeface="Century Gothic"/>
                          <a:cs typeface="Century Gothic"/>
                        </a:rPr>
                        <a:t>294 868,3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 smtClean="0">
                          <a:latin typeface="Century Gothic"/>
                          <a:cs typeface="Century Gothic"/>
                        </a:rPr>
                        <a:t>288 073,1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686800" y="4165091"/>
            <a:ext cx="2557526" cy="677750"/>
          </a:xfrm>
          <a:prstGeom prst="rect">
            <a:avLst/>
          </a:prstGeom>
          <a:solidFill>
            <a:srgbClr val="12AD2C"/>
          </a:solidFill>
        </p:spPr>
        <p:txBody>
          <a:bodyPr vert="horz" wrap="square" lIns="0" tIns="64135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505"/>
              </a:spcBef>
            </a:pPr>
            <a:r>
              <a:rPr lang="ru-RU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300" b="1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</a:t>
            </a:r>
            <a:r>
              <a:rPr lang="ru-RU" sz="1300" b="1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дополнительного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образования</a:t>
            </a:r>
            <a:r>
              <a:rPr sz="13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300" b="1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300" b="1" spc="440" dirty="0" smtClean="0">
                <a:solidFill>
                  <a:srgbClr val="FFFFFF"/>
                </a:solidFill>
                <a:latin typeface="Century Gothic"/>
                <a:cs typeface="Century Gothic"/>
              </a:rPr>
              <a:t>407</a:t>
            </a:r>
            <a:r>
              <a:rPr sz="1300" b="1" spc="6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3256" y="2645664"/>
            <a:ext cx="3168650" cy="448200"/>
          </a:xfrm>
          <a:prstGeom prst="rect">
            <a:avLst/>
          </a:prstGeom>
          <a:solidFill>
            <a:srgbClr val="0C9995"/>
          </a:solidFill>
        </p:spPr>
        <p:txBody>
          <a:bodyPr vert="horz" wrap="square" lIns="0" tIns="47625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375"/>
              </a:spcBef>
            </a:pPr>
            <a:r>
              <a:rPr lang="en-US"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общеобразовательных</a:t>
            </a:r>
            <a:endParaRPr sz="1300" dirty="0">
              <a:latin typeface="Century Gothic"/>
              <a:cs typeface="Century Gothic"/>
            </a:endParaRPr>
          </a:p>
          <a:p>
            <a:pPr marL="462915">
              <a:lnSpc>
                <a:spcPct val="100000"/>
              </a:lnSpc>
              <a:spcBef>
                <a:spcPts val="35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учреждений</a:t>
            </a: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300" b="1" spc="65" dirty="0" smtClean="0">
                <a:solidFill>
                  <a:srgbClr val="FFFFFF"/>
                </a:solidFill>
                <a:latin typeface="Century Gothic"/>
                <a:cs typeface="Century Gothic"/>
              </a:rPr>
              <a:t>695</a:t>
            </a:r>
            <a:r>
              <a:rPr lang="en-US" sz="13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 err="1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5800" y="3393947"/>
            <a:ext cx="2938526" cy="476541"/>
          </a:xfrm>
          <a:prstGeom prst="rect">
            <a:avLst/>
          </a:prstGeom>
          <a:solidFill>
            <a:srgbClr val="4D67E9"/>
          </a:solidFill>
        </p:spPr>
        <p:txBody>
          <a:bodyPr vert="horz" wrap="square" lIns="0" tIns="55880" rIns="0" bIns="0" rtlCol="0">
            <a:spAutoFit/>
          </a:bodyPr>
          <a:lstStyle/>
          <a:p>
            <a:pPr marL="1087755" marR="276225" indent="-753110">
              <a:lnSpc>
                <a:spcPct val="104600"/>
              </a:lnSpc>
              <a:spcBef>
                <a:spcPts val="440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300" b="1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дошкольных</a:t>
            </a:r>
            <a:r>
              <a:rPr sz="13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учреждения</a:t>
            </a:r>
            <a:r>
              <a:rPr sz="13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lang="ru-RU" sz="1300" b="1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256</a:t>
            </a:r>
            <a:r>
              <a:rPr sz="1300" b="1" spc="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21636" y="1118616"/>
            <a:ext cx="4500880" cy="1388745"/>
            <a:chOff x="7121636" y="1118616"/>
            <a:chExt cx="4500880" cy="13887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1636" y="1149035"/>
              <a:ext cx="4500402" cy="1357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3300" y="1118616"/>
              <a:ext cx="4090415" cy="12131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38416" y="1156716"/>
              <a:ext cx="4417060" cy="1283335"/>
            </a:xfrm>
            <a:custGeom>
              <a:avLst/>
              <a:gdLst/>
              <a:ahLst/>
              <a:cxnLst/>
              <a:rect l="l" t="t" r="r" b="b"/>
              <a:pathLst>
                <a:path w="4417059" h="1283335">
                  <a:moveTo>
                    <a:pt x="4416552" y="0"/>
                  </a:moveTo>
                  <a:lnTo>
                    <a:pt x="0" y="0"/>
                  </a:lnTo>
                  <a:lnTo>
                    <a:pt x="0" y="938657"/>
                  </a:lnTo>
                  <a:lnTo>
                    <a:pt x="2208276" y="1283208"/>
                  </a:lnTo>
                  <a:lnTo>
                    <a:pt x="4416552" y="938657"/>
                  </a:lnTo>
                  <a:lnTo>
                    <a:pt x="4416552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85633" y="1187957"/>
            <a:ext cx="3723640" cy="94102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4490" marR="356870" indent="635" algn="ctr">
              <a:lnSpc>
                <a:spcPct val="102699"/>
              </a:lnSpc>
              <a:spcBef>
                <a:spcPts val="8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Развитие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качественного</a:t>
            </a:r>
            <a:r>
              <a:rPr sz="1500" b="1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образования</a:t>
            </a:r>
            <a:r>
              <a:rPr sz="1500" b="1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endParaRPr sz="15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2000"/>
              </a:lnSpc>
            </a:pPr>
            <a:r>
              <a:rPr lang="ru-RU"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6023" y="6591668"/>
            <a:ext cx="168195" cy="1231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A994BDDE-3D1B-7600-6EC0-C2709246E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graphicFrame>
        <p:nvGraphicFramePr>
          <p:cNvPr id="45" name="Диаграмма 44">
            <a:extLst>
              <a:ext uri="{FF2B5EF4-FFF2-40B4-BE49-F238E27FC236}">
                <a16:creationId xmlns="" xmlns:a16="http://schemas.microsoft.com/office/drawing/2014/main" id="{842A03B5-6B97-A8DB-4B62-ADE72C2C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194450"/>
              </p:ext>
            </p:extLst>
          </p:nvPr>
        </p:nvGraphicFramePr>
        <p:xfrm>
          <a:off x="342815" y="2331719"/>
          <a:ext cx="3695786" cy="217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5CD1C3CC-BDF9-618A-7F1F-EA34EE2DF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37794"/>
              </p:ext>
            </p:extLst>
          </p:nvPr>
        </p:nvGraphicFramePr>
        <p:xfrm>
          <a:off x="3733800" y="2331719"/>
          <a:ext cx="3124200" cy="19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Схема 51">
            <a:extLst>
              <a:ext uri="{FF2B5EF4-FFF2-40B4-BE49-F238E27FC236}">
                <a16:creationId xmlns="" xmlns:a16="http://schemas.microsoft.com/office/drawing/2014/main" id="{FFA4E16B-B772-C408-7B2B-CC4E6AC08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158050"/>
              </p:ext>
            </p:extLst>
          </p:nvPr>
        </p:nvGraphicFramePr>
        <p:xfrm>
          <a:off x="1150180" y="4267200"/>
          <a:ext cx="5784020" cy="232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06450" algn="ctr">
              <a:lnSpc>
                <a:spcPct val="100000"/>
              </a:lnSpc>
              <a:spcBef>
                <a:spcPts val="505"/>
              </a:spcBef>
            </a:pPr>
            <a:r>
              <a:rPr dirty="0"/>
              <a:t>Муниципальная</a:t>
            </a:r>
            <a:r>
              <a:rPr spc="-10" dirty="0"/>
              <a:t> программа</a:t>
            </a:r>
          </a:p>
          <a:p>
            <a:pPr marL="804545" algn="ctr">
              <a:lnSpc>
                <a:spcPct val="100000"/>
              </a:lnSpc>
              <a:spcBef>
                <a:spcPts val="409"/>
              </a:spcBef>
            </a:pPr>
            <a:r>
              <a:rPr dirty="0"/>
              <a:t>«Развитие</a:t>
            </a:r>
            <a:r>
              <a:rPr spc="-15" dirty="0"/>
              <a:t> </a:t>
            </a:r>
            <a:r>
              <a:rPr dirty="0"/>
              <a:t>культуры»</a:t>
            </a:r>
            <a:r>
              <a:rPr spc="-2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 smtClean="0"/>
              <a:t>руб</a:t>
            </a:r>
            <a:r>
              <a:rPr lang="ru-RU" spc="-10" dirty="0" smtClean="0"/>
              <a:t>лей</a:t>
            </a:r>
            <a:r>
              <a:rPr spc="-10" dirty="0" smtClean="0"/>
              <a:t>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692643" y="2817419"/>
            <a:ext cx="3501390" cy="291695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440"/>
              </a:spcBef>
            </a:pPr>
            <a:r>
              <a:rPr sz="1300" b="1" dirty="0">
                <a:solidFill>
                  <a:srgbClr val="0D4B79"/>
                </a:solidFill>
                <a:latin typeface="Century Gothic"/>
                <a:cs typeface="Century Gothic"/>
              </a:rPr>
              <a:t>РАСХОДЫ</a:t>
            </a:r>
            <a:r>
              <a:rPr sz="1300" b="1" spc="1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D4B79"/>
                </a:solidFill>
                <a:latin typeface="Century Gothic"/>
                <a:cs typeface="Century Gothic"/>
              </a:rPr>
              <a:t>НАПРАВЛЯЮТСЯ</a:t>
            </a:r>
            <a:r>
              <a:rPr sz="1300" b="1" spc="2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НА:</a:t>
            </a:r>
            <a:endParaRPr sz="1300" dirty="0">
              <a:latin typeface="Century Gothic"/>
              <a:cs typeface="Century Gothic"/>
            </a:endParaRPr>
          </a:p>
          <a:p>
            <a:pPr marL="299085" marR="469265" indent="-287020">
              <a:lnSpc>
                <a:spcPct val="102299"/>
              </a:lnSpc>
              <a:spcBef>
                <a:spcPts val="310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предоставление</a:t>
            </a:r>
            <a:r>
              <a:rPr sz="1300" spc="12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услуг</a:t>
            </a:r>
            <a:r>
              <a:rPr sz="1300" spc="8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в</a:t>
            </a:r>
            <a:r>
              <a:rPr sz="1300" spc="8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сфере </a:t>
            </a:r>
            <a:r>
              <a:rPr sz="1300" dirty="0">
                <a:latin typeface="Century Gothic"/>
                <a:cs typeface="Century Gothic"/>
              </a:rPr>
              <a:t>культуры,</a:t>
            </a:r>
            <a:r>
              <a:rPr sz="1300" spc="49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оказываемых</a:t>
            </a:r>
            <a:endParaRPr sz="1300" dirty="0">
              <a:latin typeface="Century Gothic"/>
              <a:cs typeface="Century Gothic"/>
            </a:endParaRPr>
          </a:p>
          <a:p>
            <a:pPr marL="299085" marR="109220">
              <a:lnSpc>
                <a:spcPts val="1610"/>
              </a:lnSpc>
              <a:spcBef>
                <a:spcPts val="50"/>
              </a:spcBef>
            </a:pPr>
            <a:r>
              <a:rPr sz="1300" dirty="0">
                <a:latin typeface="Century Gothic"/>
                <a:cs typeface="Century Gothic"/>
              </a:rPr>
              <a:t>учреждением</a:t>
            </a:r>
            <a:r>
              <a:rPr sz="1300" spc="31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культурно-</a:t>
            </a:r>
            <a:r>
              <a:rPr sz="1300" spc="-10" dirty="0">
                <a:latin typeface="Century Gothic"/>
                <a:cs typeface="Century Gothic"/>
              </a:rPr>
              <a:t>досугового типа;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ts val="1530"/>
              </a:lnSpc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обеспечение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доступа</a:t>
            </a:r>
            <a:r>
              <a:rPr sz="1300" spc="12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музейным</a:t>
            </a:r>
            <a:endParaRPr sz="13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300" spc="-10" dirty="0">
                <a:latin typeface="Century Gothic"/>
                <a:cs typeface="Century Gothic"/>
              </a:rPr>
              <a:t>ценностям;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развитие</a:t>
            </a:r>
            <a:r>
              <a:rPr sz="1300" spc="16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библиотечного</a:t>
            </a:r>
            <a:r>
              <a:rPr sz="1300" spc="17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дела;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5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архивное</a:t>
            </a:r>
            <a:r>
              <a:rPr sz="1300" spc="16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обслуживание</a:t>
            </a:r>
            <a:r>
              <a:rPr sz="1300" spc="17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населения;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0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организацию</a:t>
            </a:r>
            <a:r>
              <a:rPr sz="1300" spc="13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проведение</a:t>
            </a:r>
            <a:endParaRPr sz="13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entury Gothic"/>
                <a:cs typeface="Century Gothic"/>
              </a:rPr>
              <a:t>конкурсов,</a:t>
            </a:r>
            <a:r>
              <a:rPr sz="1300" spc="15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фестивалей,</a:t>
            </a:r>
            <a:r>
              <a:rPr sz="1300" spc="16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праздников,</a:t>
            </a:r>
            <a:endParaRPr sz="1300" dirty="0">
              <a:latin typeface="Century Gothic"/>
              <a:cs typeface="Century Gothic"/>
            </a:endParaRPr>
          </a:p>
          <a:p>
            <a:pPr marL="299085" marR="339090" algn="just">
              <a:lnSpc>
                <a:spcPct val="102299"/>
              </a:lnSpc>
              <a:spcBef>
                <a:spcPts val="15"/>
              </a:spcBef>
            </a:pPr>
            <a:r>
              <a:rPr sz="1300" dirty="0">
                <a:latin typeface="Century Gothic"/>
                <a:cs typeface="Century Gothic"/>
              </a:rPr>
              <a:t>ярмарок</a:t>
            </a:r>
            <a:r>
              <a:rPr sz="1300" spc="8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других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мероприятий</a:t>
            </a:r>
            <a:r>
              <a:rPr sz="1300" spc="135" dirty="0">
                <a:latin typeface="Century Gothic"/>
                <a:cs typeface="Century Gothic"/>
              </a:rPr>
              <a:t> </a:t>
            </a:r>
            <a:r>
              <a:rPr sz="1300" spc="-50" dirty="0">
                <a:latin typeface="Century Gothic"/>
                <a:cs typeface="Century Gothic"/>
              </a:rPr>
              <a:t>в </a:t>
            </a:r>
            <a:r>
              <a:rPr sz="1300" dirty="0">
                <a:latin typeface="Century Gothic"/>
                <a:cs typeface="Century Gothic"/>
              </a:rPr>
              <a:t>области</a:t>
            </a:r>
            <a:r>
              <a:rPr sz="1300" spc="8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культуры</a:t>
            </a:r>
            <a:r>
              <a:rPr sz="1300" spc="9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spc="-10" dirty="0" err="1">
                <a:latin typeface="Century Gothic"/>
                <a:cs typeface="Century Gothic"/>
              </a:rPr>
              <a:t>молодежной</a:t>
            </a:r>
            <a:r>
              <a:rPr sz="1300" spc="-10" dirty="0">
                <a:latin typeface="Century Gothic"/>
                <a:cs typeface="Century Gothic"/>
              </a:rPr>
              <a:t> </a:t>
            </a:r>
            <a:r>
              <a:rPr sz="1300" spc="-10" dirty="0" err="1">
                <a:latin typeface="Century Gothic"/>
                <a:cs typeface="Century Gothic"/>
              </a:rPr>
              <a:t>политики</a:t>
            </a:r>
            <a:r>
              <a:rPr lang="ru-RU" sz="1300" spc="-10" dirty="0">
                <a:latin typeface="Century Gothic"/>
                <a:cs typeface="Century Gothic"/>
              </a:rPr>
              <a:t>.</a:t>
            </a:r>
            <a:endParaRPr sz="1300" dirty="0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26926"/>
              </p:ext>
            </p:extLst>
          </p:nvPr>
        </p:nvGraphicFramePr>
        <p:xfrm>
          <a:off x="941324" y="1327403"/>
          <a:ext cx="5572862" cy="966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7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6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3748">
                <a:tc>
                  <a:txBody>
                    <a:bodyPr/>
                    <a:lstStyle/>
                    <a:p>
                      <a:pPr marL="443230" marR="452120" indent="-139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400" b="1" spc="-2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 err="1" smtClean="0">
                          <a:latin typeface="Century Gothic"/>
                          <a:cs typeface="Century Gothic"/>
                        </a:rPr>
                        <a:t>год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marR="452120" indent="-139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spc="-15" dirty="0" smtClean="0">
                          <a:latin typeface="Century Gothic"/>
                          <a:cs typeface="Century Gothic"/>
                        </a:rPr>
                        <a:t>4 </a:t>
                      </a:r>
                      <a:r>
                        <a:rPr sz="1400" b="1" spc="-25" dirty="0" err="1" smtClean="0">
                          <a:latin typeface="Century Gothic"/>
                          <a:cs typeface="Century Gothic"/>
                        </a:rPr>
                        <a:t>год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 marR="422909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 smtClean="0">
                          <a:latin typeface="Century Gothic"/>
                          <a:cs typeface="Century Gothic"/>
                        </a:rPr>
                        <a:t>36 351,2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smtClean="0">
                          <a:latin typeface="Century Gothic"/>
                          <a:cs typeface="Century Gothic"/>
                        </a:rPr>
                        <a:t>61 831,7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lang="ru-RU" sz="1900" b="1" spc="-2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261859" y="1284732"/>
            <a:ext cx="4274820" cy="1545590"/>
            <a:chOff x="7261859" y="1284732"/>
            <a:chExt cx="4274820" cy="15455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6425" y="1315175"/>
              <a:ext cx="4212349" cy="15149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1859" y="1284732"/>
              <a:ext cx="4274820" cy="14493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83195" y="1322832"/>
              <a:ext cx="4128770" cy="1440180"/>
            </a:xfrm>
            <a:custGeom>
              <a:avLst/>
              <a:gdLst/>
              <a:ahLst/>
              <a:cxnLst/>
              <a:rect l="l" t="t" r="r" b="b"/>
              <a:pathLst>
                <a:path w="4128770" h="1440180">
                  <a:moveTo>
                    <a:pt x="4128515" y="0"/>
                  </a:moveTo>
                  <a:lnTo>
                    <a:pt x="0" y="0"/>
                  </a:lnTo>
                  <a:lnTo>
                    <a:pt x="0" y="1110360"/>
                  </a:lnTo>
                  <a:lnTo>
                    <a:pt x="2064257" y="1440179"/>
                  </a:lnTo>
                  <a:lnTo>
                    <a:pt x="4128515" y="1110360"/>
                  </a:lnTo>
                  <a:lnTo>
                    <a:pt x="4128515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93051" y="1354581"/>
            <a:ext cx="3908425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2299"/>
              </a:lnSpc>
              <a:spcBef>
                <a:spcPts val="9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Развитие</a:t>
            </a:r>
            <a:r>
              <a:rPr sz="15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сферы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культуры</a:t>
            </a:r>
            <a:r>
              <a:rPr sz="15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досуга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создание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условий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для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всесторонней</a:t>
            </a:r>
            <a:r>
              <a:rPr sz="1500" b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реализации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потенциала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молодежи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его</a:t>
            </a:r>
            <a:r>
              <a:rPr sz="15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активное использование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023" y="6591668"/>
            <a:ext cx="187832" cy="1312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902C21E-EBFA-6FDB-B2EC-E28501809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2214F4A7-5E50-E2DF-324C-42FC9A09D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933460"/>
              </p:ext>
            </p:extLst>
          </p:nvPr>
        </p:nvGraphicFramePr>
        <p:xfrm>
          <a:off x="990429" y="2186636"/>
          <a:ext cx="9145043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Муниципальная</a:t>
            </a:r>
            <a:r>
              <a:rPr spc="-45" dirty="0"/>
              <a:t> </a:t>
            </a:r>
            <a:r>
              <a:rPr spc="-10" dirty="0"/>
              <a:t>программа</a:t>
            </a:r>
          </a:p>
          <a:p>
            <a:pPr marL="48133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«Развитие</a:t>
            </a:r>
            <a:r>
              <a:rPr spc="-5" dirty="0"/>
              <a:t> </a:t>
            </a:r>
            <a:r>
              <a:rPr dirty="0"/>
              <a:t>физической</a:t>
            </a:r>
            <a:r>
              <a:rPr spc="-10" dirty="0"/>
              <a:t> </a:t>
            </a:r>
            <a:r>
              <a:rPr dirty="0"/>
              <a:t>культуры</a:t>
            </a:r>
            <a:r>
              <a:rPr spc="-1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спорта» 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10" dirty="0"/>
              <a:t> </a:t>
            </a:r>
            <a:r>
              <a:rPr spc="-10" dirty="0" smtClean="0"/>
              <a:t>руб</a:t>
            </a:r>
            <a:r>
              <a:rPr lang="ru-RU" spc="-10" dirty="0" smtClean="0"/>
              <a:t>лей</a:t>
            </a:r>
            <a:r>
              <a:rPr spc="-10" dirty="0" smtClean="0"/>
              <a:t>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92196" y="2845561"/>
            <a:ext cx="4823054" cy="4581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3365" marR="198120" indent="-241300">
              <a:lnSpc>
                <a:spcPct val="116900"/>
              </a:lnSpc>
              <a:spcBef>
                <a:spcPts val="90"/>
              </a:spcBef>
              <a:buClr>
                <a:srgbClr val="1571B7"/>
              </a:buClr>
              <a:buSzPct val="153846"/>
              <a:buFont typeface="Times New Roman"/>
              <a:buChar char="■"/>
              <a:tabLst>
                <a:tab pos="254000" algn="l"/>
              </a:tabLst>
            </a:pPr>
            <a:r>
              <a:rPr lang="ru-RU" sz="1300" dirty="0" smtClean="0">
                <a:latin typeface="Century Gothic"/>
                <a:cs typeface="Century Gothic"/>
              </a:rPr>
              <a:t>Финансовое</a:t>
            </a:r>
            <a:r>
              <a:rPr lang="ru-RU" sz="1300" spc="175" dirty="0" smtClean="0">
                <a:latin typeface="Century Gothic"/>
                <a:cs typeface="Century Gothic"/>
              </a:rPr>
              <a:t> </a:t>
            </a:r>
            <a:r>
              <a:rPr lang="ru-RU" sz="1300" dirty="0" smtClean="0">
                <a:latin typeface="Century Gothic"/>
                <a:cs typeface="Century Gothic"/>
              </a:rPr>
              <a:t>обеспечение</a:t>
            </a:r>
            <a:r>
              <a:rPr lang="ru-RU" sz="1300" spc="165" dirty="0" smtClean="0">
                <a:latin typeface="Century Gothic"/>
                <a:cs typeface="Century Gothic"/>
              </a:rPr>
              <a:t> </a:t>
            </a:r>
            <a:r>
              <a:rPr lang="ru-RU" sz="1300" dirty="0" smtClean="0">
                <a:latin typeface="Century Gothic"/>
                <a:cs typeface="Century Gothic"/>
              </a:rPr>
              <a:t>деятельности</a:t>
            </a:r>
            <a:r>
              <a:rPr lang="ru-RU" sz="1300" spc="170" dirty="0" smtClean="0">
                <a:latin typeface="Century Gothic"/>
                <a:cs typeface="Century Gothic"/>
              </a:rPr>
              <a:t> </a:t>
            </a:r>
            <a:r>
              <a:rPr lang="ru-RU" sz="1300" spc="-20" dirty="0" smtClean="0">
                <a:latin typeface="Century Gothic"/>
                <a:cs typeface="Century Gothic"/>
              </a:rPr>
              <a:t> </a:t>
            </a:r>
            <a:r>
              <a:rPr lang="ru-RU" sz="1300" dirty="0" smtClean="0">
                <a:latin typeface="Century Gothic"/>
                <a:cs typeface="Century Gothic"/>
              </a:rPr>
              <a:t>спортивной</a:t>
            </a:r>
            <a:r>
              <a:rPr lang="ru-RU" sz="1300" spc="180" dirty="0" smtClean="0">
                <a:latin typeface="Century Gothic"/>
                <a:cs typeface="Century Gothic"/>
              </a:rPr>
              <a:t> </a:t>
            </a:r>
            <a:r>
              <a:rPr lang="ru-RU" sz="1300" spc="-20" dirty="0" smtClean="0">
                <a:latin typeface="Century Gothic"/>
                <a:cs typeface="Century Gothic"/>
              </a:rPr>
              <a:t>школы</a:t>
            </a:r>
            <a:endParaRPr lang="ru-RU" sz="1300" spc="-20" dirty="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01664"/>
              </p:ext>
            </p:extLst>
          </p:nvPr>
        </p:nvGraphicFramePr>
        <p:xfrm>
          <a:off x="1006474" y="1357332"/>
          <a:ext cx="5089525" cy="1121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473709" marR="476250" indent="-1270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       </a:t>
                      </a:r>
                      <a:r>
                        <a:rPr sz="1400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400" spc="-2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25" dirty="0" err="1" smtClean="0">
                          <a:latin typeface="Century Gothic"/>
                          <a:cs typeface="Century Gothic"/>
                        </a:rPr>
                        <a:t>год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 marR="484505" indent="-139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        </a:t>
                      </a:r>
                      <a:r>
                        <a:rPr sz="1400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25" dirty="0" err="1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5459" marR="469900" indent="-139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 smtClean="0">
                          <a:latin typeface="Century Gothic"/>
                          <a:cs typeface="Century Gothic"/>
                        </a:rPr>
                        <a:t>10 372,3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 smtClean="0">
                          <a:latin typeface="Century Gothic"/>
                          <a:cs typeface="Century Gothic"/>
                        </a:rPr>
                        <a:t>11</a:t>
                      </a:r>
                      <a:r>
                        <a:rPr lang="ru-RU" sz="1900" b="1" spc="-20" baseline="0" dirty="0" smtClean="0">
                          <a:latin typeface="Century Gothic"/>
                          <a:cs typeface="Century Gothic"/>
                        </a:rPr>
                        <a:t> 830,9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824471" y="1258824"/>
            <a:ext cx="4869180" cy="1545590"/>
            <a:chOff x="6824471" y="1258824"/>
            <a:chExt cx="4869180" cy="15455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0559" y="1289267"/>
              <a:ext cx="4805189" cy="15149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4471" y="1258824"/>
              <a:ext cx="4869180" cy="1447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47331" y="1296924"/>
              <a:ext cx="4721860" cy="1440180"/>
            </a:xfrm>
            <a:custGeom>
              <a:avLst/>
              <a:gdLst/>
              <a:ahLst/>
              <a:cxnLst/>
              <a:rect l="l" t="t" r="r" b="b"/>
              <a:pathLst>
                <a:path w="4721859" h="1440180">
                  <a:moveTo>
                    <a:pt x="4721352" y="0"/>
                  </a:moveTo>
                  <a:lnTo>
                    <a:pt x="0" y="0"/>
                  </a:lnTo>
                  <a:lnTo>
                    <a:pt x="0" y="1053591"/>
                  </a:lnTo>
                  <a:lnTo>
                    <a:pt x="2360676" y="1440179"/>
                  </a:lnTo>
                  <a:lnTo>
                    <a:pt x="4721352" y="1053591"/>
                  </a:lnTo>
                  <a:lnTo>
                    <a:pt x="4721352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6297" y="1328419"/>
            <a:ext cx="4501515" cy="9382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Обеспечение</a:t>
            </a:r>
            <a:endParaRPr sz="15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2200"/>
              </a:lnSpc>
              <a:spcBef>
                <a:spcPts val="1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доступности</a:t>
            </a:r>
            <a:r>
              <a:rPr sz="1500" b="1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занятий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физической</a:t>
            </a:r>
            <a:r>
              <a:rPr sz="1500" b="1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культурой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спортом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населения</a:t>
            </a:r>
            <a:r>
              <a:rPr sz="15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3501" y="3001196"/>
            <a:ext cx="3691030" cy="327291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023" y="6591668"/>
            <a:ext cx="185674" cy="134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4D3449-952C-D2D8-D6B0-CE82F47E6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085" y="267081"/>
            <a:ext cx="110274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150" dirty="0"/>
              <a:t>Муниципальная</a:t>
            </a:r>
            <a:r>
              <a:rPr sz="2150" spc="-150" dirty="0"/>
              <a:t> </a:t>
            </a:r>
            <a:r>
              <a:rPr sz="2150" spc="-10" dirty="0"/>
              <a:t>программа</a:t>
            </a:r>
            <a:endParaRPr sz="2150" dirty="0"/>
          </a:p>
          <a:p>
            <a:pPr algn="ctr">
              <a:lnSpc>
                <a:spcPct val="100000"/>
              </a:lnSpc>
            </a:pPr>
            <a:r>
              <a:rPr sz="2150" dirty="0"/>
              <a:t>«</a:t>
            </a:r>
            <a:r>
              <a:rPr lang="ru-RU" sz="2150" dirty="0"/>
              <a:t>Развитие средств массовой информации</a:t>
            </a:r>
            <a:r>
              <a:rPr sz="2150" spc="-10" dirty="0"/>
              <a:t>»</a:t>
            </a:r>
            <a:r>
              <a:rPr sz="2150" spc="-60" dirty="0"/>
              <a:t> </a:t>
            </a:r>
            <a:r>
              <a:rPr sz="2150" dirty="0"/>
              <a:t>(</a:t>
            </a:r>
            <a:r>
              <a:rPr lang="ru-RU" sz="2150" dirty="0"/>
              <a:t>тыс</a:t>
            </a:r>
            <a:r>
              <a:rPr sz="2150" dirty="0"/>
              <a:t>.</a:t>
            </a:r>
            <a:r>
              <a:rPr sz="2150" spc="-80" dirty="0"/>
              <a:t> </a:t>
            </a:r>
            <a:r>
              <a:rPr sz="2150" spc="-10" dirty="0" smtClean="0"/>
              <a:t>руб</a:t>
            </a:r>
            <a:r>
              <a:rPr lang="ru-RU" sz="2150" spc="-10" dirty="0" smtClean="0"/>
              <a:t>лей</a:t>
            </a:r>
            <a:r>
              <a:rPr sz="2150" spc="-10" dirty="0" smtClean="0"/>
              <a:t>)</a:t>
            </a:r>
            <a:endParaRPr sz="2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31963" y="1918461"/>
            <a:ext cx="5839460" cy="465455"/>
            <a:chOff x="1031963" y="1918461"/>
            <a:chExt cx="5839460" cy="465455"/>
          </a:xfrm>
        </p:grpSpPr>
        <p:sp>
          <p:nvSpPr>
            <p:cNvPr id="5" name="object 5"/>
            <p:cNvSpPr/>
            <p:nvPr/>
          </p:nvSpPr>
          <p:spPr>
            <a:xfrm>
              <a:off x="3616452" y="1924811"/>
              <a:ext cx="3255010" cy="452755"/>
            </a:xfrm>
            <a:custGeom>
              <a:avLst/>
              <a:gdLst/>
              <a:ahLst/>
              <a:cxnLst/>
              <a:rect l="l" t="t" r="r" b="b"/>
              <a:pathLst>
                <a:path w="3255009" h="452755">
                  <a:moveTo>
                    <a:pt x="1148676" y="0"/>
                  </a:moveTo>
                  <a:lnTo>
                    <a:pt x="0" y="0"/>
                  </a:lnTo>
                  <a:lnTo>
                    <a:pt x="0" y="452501"/>
                  </a:lnTo>
                  <a:lnTo>
                    <a:pt x="1148676" y="452501"/>
                  </a:lnTo>
                  <a:lnTo>
                    <a:pt x="1148676" y="0"/>
                  </a:lnTo>
                  <a:close/>
                </a:path>
                <a:path w="3255009" h="452755">
                  <a:moveTo>
                    <a:pt x="3254629" y="0"/>
                  </a:moveTo>
                  <a:lnTo>
                    <a:pt x="2201672" y="0"/>
                  </a:lnTo>
                  <a:lnTo>
                    <a:pt x="1148715" y="0"/>
                  </a:lnTo>
                  <a:lnTo>
                    <a:pt x="1148715" y="452501"/>
                  </a:lnTo>
                  <a:lnTo>
                    <a:pt x="2201672" y="452501"/>
                  </a:lnTo>
                  <a:lnTo>
                    <a:pt x="3254629" y="452501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22C5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963" y="1918461"/>
              <a:ext cx="5839460" cy="465455"/>
            </a:xfrm>
            <a:custGeom>
              <a:avLst/>
              <a:gdLst/>
              <a:ahLst/>
              <a:cxnLst/>
              <a:rect l="l" t="t" r="r" b="b"/>
              <a:pathLst>
                <a:path w="5839459" h="465455">
                  <a:moveTo>
                    <a:pt x="2584488" y="0"/>
                  </a:moveTo>
                  <a:lnTo>
                    <a:pt x="2584488" y="465200"/>
                  </a:lnTo>
                </a:path>
                <a:path w="5839459" h="465455">
                  <a:moveTo>
                    <a:pt x="2578138" y="6350"/>
                  </a:moveTo>
                  <a:lnTo>
                    <a:pt x="5839117" y="6350"/>
                  </a:lnTo>
                </a:path>
                <a:path w="5839459" h="465455">
                  <a:moveTo>
                    <a:pt x="0" y="458850"/>
                  </a:moveTo>
                  <a:lnTo>
                    <a:pt x="2590838" y="458850"/>
                  </a:lnTo>
                </a:path>
              </a:pathLst>
            </a:custGeom>
            <a:ln w="12700">
              <a:solidFill>
                <a:srgbClr val="22C5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04030"/>
              </p:ext>
            </p:extLst>
          </p:nvPr>
        </p:nvGraphicFramePr>
        <p:xfrm>
          <a:off x="1031963" y="1465961"/>
          <a:ext cx="5838824" cy="321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5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10" dirty="0" smtClean="0">
                          <a:latin typeface="Century Gothic"/>
                          <a:cs typeface="Century Gothic"/>
                        </a:rPr>
                        <a:t>Отчет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060">
                <a:tc gridSpan="2"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Мероприятия</a:t>
                      </a:r>
                      <a:r>
                        <a:rPr sz="13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программы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Информирование населения о событиях, происходящих в районе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 smtClean="0">
                          <a:latin typeface="Century Gothic"/>
                          <a:cs typeface="Century Gothic"/>
                        </a:rPr>
                        <a:t>2 133,8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 smtClean="0">
                          <a:latin typeface="Century Gothic"/>
                          <a:cs typeface="Century Gothic"/>
                        </a:rPr>
                        <a:t>2 490,3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300" b="1" spc="-10" dirty="0">
                          <a:latin typeface="Century Gothic"/>
                          <a:cs typeface="Century Gothic"/>
                        </a:rPr>
                        <a:t>ИТОГО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 smtClean="0">
                          <a:latin typeface="Century Gothic"/>
                          <a:cs typeface="Century Gothic"/>
                        </a:rPr>
                        <a:t>2 133,8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 smtClean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ru-RU" sz="1300" b="1" spc="-25" baseline="0" dirty="0" smtClean="0">
                          <a:latin typeface="Century Gothic"/>
                          <a:cs typeface="Century Gothic"/>
                        </a:rPr>
                        <a:t> 490,3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7040" y="6591668"/>
            <a:ext cx="184657" cy="1345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099466C-5E0C-C07E-1A40-C16BA853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CC4B08-12E5-1E19-3D64-B5E32256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399"/>
            <a:ext cx="3255010" cy="49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1625" y="395097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7014" y="437769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194,0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1416" y="3989070"/>
            <a:ext cx="89471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270,0</a:t>
            </a:r>
            <a:endParaRPr sz="1200" dirty="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5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264,7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746" y="3924045"/>
            <a:ext cx="906144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276,0</a:t>
            </a:r>
            <a:endParaRPr sz="1200" dirty="0">
              <a:latin typeface="Calibri"/>
              <a:cs typeface="Calibri"/>
            </a:endParaRPr>
          </a:p>
          <a:p>
            <a:pPr marL="452120">
              <a:lnSpc>
                <a:spcPct val="100000"/>
              </a:lnSpc>
              <a:spcBef>
                <a:spcPts val="1175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278,0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7429"/>
              </p:ext>
            </p:extLst>
          </p:nvPr>
        </p:nvGraphicFramePr>
        <p:xfrm>
          <a:off x="949494" y="5029200"/>
          <a:ext cx="9354097" cy="1626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429"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400" b="1" spc="-10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Обслуживание</a:t>
                      </a:r>
                      <a:r>
                        <a:rPr lang="ru-RU" sz="1400" b="1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b="1" spc="-10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(процентные</a:t>
                      </a:r>
                      <a:r>
                        <a:rPr lang="ru-RU" sz="1400" b="1" spc="-25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b="1" spc="-10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платежи)</a:t>
                      </a:r>
                      <a:endParaRPr lang="ru-RU" sz="1400" dirty="0" smtClean="0">
                        <a:latin typeface="Century Gothic"/>
                        <a:cs typeface="Century Gothic"/>
                      </a:endParaRPr>
                    </a:p>
                    <a:p>
                      <a:pPr marL="1270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spc="-10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муниципального</a:t>
                      </a:r>
                      <a:r>
                        <a:rPr lang="ru-RU" sz="1400" b="1" spc="-15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b="1" spc="-20" dirty="0" smtClean="0">
                          <a:solidFill>
                            <a:srgbClr val="132222"/>
                          </a:solidFill>
                          <a:latin typeface="Century Gothic"/>
                          <a:cs typeface="Century Gothic"/>
                        </a:rPr>
                        <a:t>долга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6580" marR="549910" indent="-1270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b="1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400" b="1" spc="-2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b="1" spc="-25" dirty="0" smtClean="0">
                          <a:latin typeface="Century Gothic"/>
                          <a:cs typeface="Century Gothic"/>
                        </a:rPr>
                        <a:t> г</a:t>
                      </a:r>
                      <a:r>
                        <a:rPr sz="1400" b="1" spc="-25" dirty="0" err="1" smtClean="0">
                          <a:latin typeface="Century Gothic"/>
                          <a:cs typeface="Century Gothic"/>
                        </a:rPr>
                        <a:t>од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 marR="549275" indent="-1270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b="1" dirty="0" smtClean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b="1" spc="-25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 err="1" smtClean="0">
                          <a:latin typeface="Century Gothic"/>
                          <a:cs typeface="Century Gothic"/>
                        </a:rPr>
                        <a:t>год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 algn="l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spc="-25" dirty="0" smtClean="0">
                          <a:latin typeface="Century Gothic"/>
                          <a:cs typeface="Century Gothic"/>
                        </a:rPr>
                        <a:t>Бюджетный кредит</a:t>
                      </a:r>
                    </a:p>
                    <a:p>
                      <a:pPr marL="9525" algn="l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dirty="0" smtClean="0">
                          <a:latin typeface="Century Gothic"/>
                          <a:cs typeface="Century Gothic"/>
                        </a:rPr>
                        <a:t>Коммерческий кредит</a:t>
                      </a:r>
                    </a:p>
                    <a:p>
                      <a:pPr marL="9525" algn="l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1" dirty="0" smtClean="0">
                          <a:latin typeface="Century Gothic"/>
                          <a:cs typeface="Century Gothic"/>
                        </a:rPr>
                        <a:t>Всего:</a:t>
                      </a:r>
                      <a:endParaRPr sz="19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spc="-25" dirty="0" smtClean="0">
                          <a:latin typeface="Century Gothic"/>
                          <a:cs typeface="Century Gothic"/>
                        </a:rPr>
                        <a:t>471,7</a:t>
                      </a: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spc="-25" dirty="0" smtClean="0">
                          <a:latin typeface="Century Gothic"/>
                          <a:cs typeface="Century Gothic"/>
                        </a:rPr>
                        <a:t>0,00</a:t>
                      </a: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1" spc="-25" dirty="0" smtClean="0">
                          <a:latin typeface="Century Gothic"/>
                          <a:cs typeface="Century Gothic"/>
                        </a:rPr>
                        <a:t>471,7</a:t>
                      </a:r>
                      <a:endParaRPr sz="19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dirty="0" smtClean="0">
                          <a:latin typeface="Century Gothic"/>
                          <a:cs typeface="Century Gothic"/>
                        </a:rPr>
                        <a:t>439,1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dirty="0" smtClean="0">
                          <a:latin typeface="Century Gothic"/>
                          <a:cs typeface="Century Gothic"/>
                        </a:rPr>
                        <a:t>2 704,3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1" dirty="0" smtClean="0">
                          <a:latin typeface="Century Gothic"/>
                          <a:cs typeface="Century Gothic"/>
                        </a:rPr>
                        <a:t>3 143,4</a:t>
                      </a:r>
                      <a:endParaRPr sz="19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2351" y="371347"/>
            <a:ext cx="90831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Объем</a:t>
            </a:r>
            <a:r>
              <a:rPr spc="-25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структура муниципального</a:t>
            </a:r>
            <a:r>
              <a:rPr spc="-45" dirty="0"/>
              <a:t> </a:t>
            </a:r>
            <a:r>
              <a:rPr dirty="0" err="1"/>
              <a:t>долга</a:t>
            </a:r>
            <a:r>
              <a:rPr dirty="0"/>
              <a:t> 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15" dirty="0"/>
              <a:t> </a:t>
            </a:r>
            <a:r>
              <a:rPr spc="-10" dirty="0" smtClean="0"/>
              <a:t>руб</a:t>
            </a:r>
            <a:r>
              <a:rPr lang="ru-RU" spc="-10" dirty="0" smtClean="0"/>
              <a:t>лей</a:t>
            </a:r>
            <a:r>
              <a:rPr spc="-10" dirty="0" smtClean="0"/>
              <a:t>)</a:t>
            </a:r>
            <a:endParaRPr spc="-10" dirty="0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6894" y="3820703"/>
            <a:ext cx="1477139" cy="15305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1392701"/>
            <a:ext cx="1985412" cy="194153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63700" y="2611373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70,1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9757" y="2734436"/>
            <a:ext cx="319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2241" y="2259329"/>
            <a:ext cx="26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2,1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8232382-1CB7-3323-B434-AF750BA70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FECD6D5F-F82A-C5AE-CFA8-BAC0A21CBA04}"/>
              </a:ext>
            </a:extLst>
          </p:cNvPr>
          <p:cNvGraphicFramePr/>
          <p:nvPr/>
        </p:nvGraphicFramePr>
        <p:xfrm>
          <a:off x="990600" y="719667"/>
          <a:ext cx="5105400" cy="221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ED95FD13-0889-8EED-F74E-A11E4BFCE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382929"/>
              </p:ext>
            </p:extLst>
          </p:nvPr>
        </p:nvGraphicFramePr>
        <p:xfrm>
          <a:off x="838200" y="1041518"/>
          <a:ext cx="6781800" cy="380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63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-12601"/>
            <a:ext cx="821690" cy="6858000"/>
            <a:chOff x="0" y="0"/>
            <a:chExt cx="82169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21690" cy="6858000"/>
            </a:xfrm>
            <a:custGeom>
              <a:avLst/>
              <a:gdLst/>
              <a:ahLst/>
              <a:cxnLst/>
              <a:rect l="l" t="t" r="r" b="b"/>
              <a:pathLst>
                <a:path w="821690" h="6858000">
                  <a:moveTo>
                    <a:pt x="8214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21436" y="6858000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1690" cy="6858000"/>
            </a:xfrm>
            <a:custGeom>
              <a:avLst/>
              <a:gdLst/>
              <a:ahLst/>
              <a:cxnLst/>
              <a:rect l="l" t="t" r="r" b="b"/>
              <a:pathLst>
                <a:path w="821690" h="6858000">
                  <a:moveTo>
                    <a:pt x="0" y="6858000"/>
                  </a:moveTo>
                  <a:lnTo>
                    <a:pt x="821436" y="6858000"/>
                  </a:lnTo>
                  <a:lnTo>
                    <a:pt x="8214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95094" y="2674366"/>
            <a:ext cx="339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30,4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2993" y="1150746"/>
            <a:ext cx="4800600" cy="9008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u="sng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2024 году </a:t>
            </a:r>
            <a:r>
              <a:rPr sz="1400" u="sng" dirty="0" err="1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-5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b="1" i="1" u="sng" spc="-5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22 164,9  тыс.</a:t>
            </a:r>
            <a:r>
              <a:rPr sz="1400" b="1" i="1" u="sng" spc="-15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руб</a:t>
            </a:r>
            <a:r>
              <a:rPr lang="ru-RU" sz="1400" b="1" i="1" u="sng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лей </a:t>
            </a:r>
            <a:r>
              <a:rPr sz="1400" u="sng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u="sng" spc="-5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направлены</a:t>
            </a:r>
            <a:r>
              <a:rPr sz="1400" u="sng" spc="-25" dirty="0" smtClean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:</a:t>
            </a:r>
            <a:endParaRPr lang="ru-RU" sz="1400" u="sng" spc="-25" dirty="0" smtClean="0">
              <a:solidFill>
                <a:srgbClr val="084544"/>
              </a:solidFill>
              <a:uFill>
                <a:solidFill>
                  <a:srgbClr val="084544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400" u="sng" spc="-25" dirty="0" smtClean="0">
              <a:solidFill>
                <a:srgbClr val="084544"/>
              </a:solidFill>
              <a:uFill>
                <a:solidFill>
                  <a:srgbClr val="084544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64348" y="1577466"/>
            <a:ext cx="4615815" cy="22191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17 871,0 тыс. рублей 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- дотации на выравнивание бюджетной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обеспеченности,  в том числе за счет местного бюджета  - 6 000,0 тыс. рублей, </a:t>
            </a:r>
          </a:p>
          <a:p>
            <a:pPr marL="12065" marR="575945">
              <a:lnSpc>
                <a:spcPct val="100000"/>
              </a:lnSpc>
              <a:spcBef>
                <a:spcPts val="105"/>
              </a:spcBef>
              <a:tabLst>
                <a:tab pos="22796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РК – 11 871,0 тыс. рублей;</a:t>
            </a:r>
          </a:p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4 293,9 тыс.рублей 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межбюджетные трансферты общего характера,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в том числе по переданным полномочиям – 3 432,7 тыс. рублей, прочие межбюджетные трансферты - 861,2 тыс. рублей.</a:t>
            </a: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endParaRPr lang="ru-RU" sz="140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9415" y="6611201"/>
            <a:ext cx="185927" cy="13451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F83CE2D-7346-79D6-546F-721F1A080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17BA7C1A-D137-3180-D511-207F07671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456703"/>
              </p:ext>
            </p:extLst>
          </p:nvPr>
        </p:nvGraphicFramePr>
        <p:xfrm>
          <a:off x="914400" y="1150746"/>
          <a:ext cx="6705599" cy="532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0C07346-951A-0895-54C7-891D3032EC1A}"/>
              </a:ext>
            </a:extLst>
          </p:cNvPr>
          <p:cNvSpPr txBox="1"/>
          <p:nvPr/>
        </p:nvSpPr>
        <p:spPr>
          <a:xfrm>
            <a:off x="1156353" y="1150746"/>
            <a:ext cx="2044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36 375,2 тыс. рублей</a:t>
            </a:r>
            <a:endParaRPr lang="ru-RU" sz="1400" b="1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818198E-4725-0D9E-206C-049250C6393A}"/>
              </a:ext>
            </a:extLst>
          </p:cNvPr>
          <p:cNvSpPr txBox="1"/>
          <p:nvPr/>
        </p:nvSpPr>
        <p:spPr>
          <a:xfrm>
            <a:off x="3352800" y="115757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22 164,9 тыс. рублей</a:t>
            </a:r>
            <a:endParaRPr lang="ru-RU" sz="1400" b="1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D3CAB496-41AF-87F0-7539-701715A0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11" y="308864"/>
            <a:ext cx="11038204" cy="738664"/>
          </a:xfrm>
        </p:spPr>
        <p:txBody>
          <a:bodyPr/>
          <a:lstStyle/>
          <a:p>
            <a:pPr algn="ctr"/>
            <a:r>
              <a:rPr lang="ru-RU" dirty="0"/>
              <a:t>Межбюджетные трансферты общего характера бюджетам бюджетной системы РФ</a:t>
            </a:r>
          </a:p>
        </p:txBody>
      </p:sp>
    </p:spTree>
    <p:extLst>
      <p:ext uri="{BB962C8B-B14F-4D97-AF65-F5344CB8AC3E}">
        <p14:creationId xmlns:p14="http://schemas.microsoft.com/office/powerpoint/2010/main" val="36794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1584" y="434466"/>
            <a:ext cx="820891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Исполнение</a:t>
            </a:r>
            <a:r>
              <a:rPr sz="2400" b="1" spc="-2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400" b="1" spc="-25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консолидированного бюджета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за</a:t>
            </a:r>
            <a:r>
              <a:rPr sz="2400" b="1" spc="-3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400" b="1" spc="-3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2023 -</a:t>
            </a:r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202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4</a:t>
            </a:r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.г.</a:t>
            </a:r>
            <a:r>
              <a:rPr sz="2400" b="1" spc="-1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тыс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  <a:r>
              <a:rPr sz="2200" b="1" spc="-2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200" b="1" spc="-10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руб</a:t>
            </a:r>
            <a:r>
              <a:rPr lang="ru-RU" sz="2200" b="1" spc="-1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лей</a:t>
            </a:r>
            <a:r>
              <a:rPr sz="2200" b="1" spc="-1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)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047"/>
            <a:ext cx="792480" cy="6858000"/>
            <a:chOff x="0" y="0"/>
            <a:chExt cx="79248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7215" y="6572136"/>
            <a:ext cx="83692" cy="1312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5604" y="1676387"/>
            <a:ext cx="1636014" cy="59665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83891" y="1751152"/>
            <a:ext cx="15689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2023 год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0170" y="1430690"/>
            <a:ext cx="2271522" cy="9919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1453874"/>
            <a:ext cx="2372105" cy="9919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9743" y="1453874"/>
            <a:ext cx="2254757" cy="9919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3223" y="2596895"/>
            <a:ext cx="8702802" cy="4952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3892" y="4340352"/>
            <a:ext cx="1568958" cy="56769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183892" y="4382261"/>
            <a:ext cx="156895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2024 год 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65604" y="4125467"/>
            <a:ext cx="8812530" cy="1224534"/>
            <a:chOff x="2138172" y="4125467"/>
            <a:chExt cx="8812530" cy="1224534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3904" y="4125467"/>
              <a:ext cx="2372105" cy="10831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1636" y="4125467"/>
              <a:ext cx="2413254" cy="10831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18803" y="4125467"/>
              <a:ext cx="2230374" cy="10831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8172" y="5297423"/>
              <a:ext cx="8812530" cy="5257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75759" y="2846819"/>
            <a:ext cx="1565910" cy="820686"/>
          </a:xfrm>
          <a:prstGeom prst="rect">
            <a:avLst/>
          </a:prstGeom>
          <a:effectLst/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76059" y="2846819"/>
            <a:ext cx="1565909" cy="820686"/>
          </a:xfrm>
          <a:prstGeom prst="rect">
            <a:avLst/>
          </a:prstGeom>
          <a:effectLst/>
        </p:spPr>
      </p:pic>
      <p:graphicFrame>
        <p:nvGraphicFramePr>
          <p:cNvPr id="42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41326"/>
              </p:ext>
            </p:extLst>
          </p:nvPr>
        </p:nvGraphicFramePr>
        <p:xfrm>
          <a:off x="4175758" y="1556792"/>
          <a:ext cx="6960801" cy="3528393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795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4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01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646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492 481,2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505 244,8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- 12 763,6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928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lang="ru-RU"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103,5</a:t>
                      </a:r>
                      <a:r>
                        <a:rPr lang="ru-RU" sz="2400" b="1" spc="-1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0" marB="0"/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lang="ru-RU"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 100,5</a:t>
                      </a:r>
                      <a:r>
                        <a:rPr lang="ru-RU" sz="2400" b="1" spc="-1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666115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ПРОФИЦИТ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011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509 593,6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507 719,2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</a:pPr>
                      <a:r>
                        <a:rPr sz="2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-2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1 874,4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06E5936-8E21-2A48-2008-BB50EBF108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3472" y="434466"/>
            <a:ext cx="9793088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Исполнение</a:t>
            </a:r>
            <a:r>
              <a:rPr sz="2400" b="1" spc="-2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400" b="1" spc="-25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бюджета Калевальского муниципального района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за</a:t>
            </a:r>
            <a:r>
              <a:rPr sz="2400" b="1" spc="-3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400" b="1" spc="-3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2023 -</a:t>
            </a:r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202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4</a:t>
            </a:r>
            <a:r>
              <a:rPr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.г.</a:t>
            </a:r>
            <a:r>
              <a:rPr sz="2400" b="1" spc="-1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тыс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  <a:r>
              <a:rPr sz="2200" b="1" spc="-2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200" b="1" spc="-10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руб</a:t>
            </a:r>
            <a:r>
              <a:rPr lang="ru-RU" sz="2200" b="1" spc="-1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лей</a:t>
            </a:r>
            <a:r>
              <a:rPr sz="2200" b="1" spc="-1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)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047"/>
            <a:ext cx="792480" cy="6858000"/>
            <a:chOff x="0" y="0"/>
            <a:chExt cx="79248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7215" y="6572136"/>
            <a:ext cx="83692" cy="1312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5604" y="1676387"/>
            <a:ext cx="1636014" cy="59665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83891" y="1751152"/>
            <a:ext cx="15689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2023 год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0170" y="1430690"/>
            <a:ext cx="2271522" cy="9919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1453874"/>
            <a:ext cx="2372105" cy="9919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9743" y="1453874"/>
            <a:ext cx="2254757" cy="9919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3223" y="2596895"/>
            <a:ext cx="8702802" cy="4952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3892" y="4340352"/>
            <a:ext cx="1568958" cy="56769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183892" y="4382261"/>
            <a:ext cx="156895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2024 год 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65604" y="4125467"/>
            <a:ext cx="8812530" cy="1224534"/>
            <a:chOff x="2138172" y="4125467"/>
            <a:chExt cx="8812530" cy="1224534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3904" y="4125467"/>
              <a:ext cx="2372105" cy="10831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1636" y="4125467"/>
              <a:ext cx="2413254" cy="10831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18803" y="4125467"/>
              <a:ext cx="2230374" cy="10831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8172" y="5297423"/>
              <a:ext cx="8812530" cy="5257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75759" y="2846819"/>
            <a:ext cx="1565910" cy="820686"/>
          </a:xfrm>
          <a:prstGeom prst="rect">
            <a:avLst/>
          </a:prstGeom>
          <a:effectLst/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76059" y="2846819"/>
            <a:ext cx="1565909" cy="820686"/>
          </a:xfrm>
          <a:prstGeom prst="rect">
            <a:avLst/>
          </a:prstGeom>
          <a:effectLst/>
        </p:spPr>
      </p:pic>
      <p:graphicFrame>
        <p:nvGraphicFramePr>
          <p:cNvPr id="42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69830"/>
              </p:ext>
            </p:extLst>
          </p:nvPr>
        </p:nvGraphicFramePr>
        <p:xfrm>
          <a:off x="4175758" y="1556792"/>
          <a:ext cx="6960801" cy="3528393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795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4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01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646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471 621,5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481 286,3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- 9 664,8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928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lang="ru-RU"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104,7</a:t>
                      </a:r>
                      <a:r>
                        <a:rPr lang="ru-RU" sz="2400" b="1" spc="-1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0" marB="0"/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lang="ru-RU"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 102,0</a:t>
                      </a:r>
                      <a:r>
                        <a:rPr lang="ru-RU" sz="2400" b="1" spc="-1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666115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ПРОФИЦИТ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011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493 780,5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</a:pPr>
                      <a:r>
                        <a:rPr lang="ru-RU" sz="28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491 039,8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</a:pPr>
                      <a:r>
                        <a:rPr sz="2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-2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2 740,7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06E5936-8E21-2A48-2008-BB50EBF108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417" y="1461008"/>
            <a:ext cx="413194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95"/>
              </a:spcBef>
            </a:pPr>
            <a:r>
              <a:rPr sz="6400" spc="-10" dirty="0">
                <a:solidFill>
                  <a:srgbClr val="1263A1"/>
                </a:solidFill>
              </a:rPr>
              <a:t>ДОХОДЫ БЮДЖЕТА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0" y="4881880"/>
            <a:ext cx="12192000" cy="1976120"/>
          </a:xfrm>
          <a:custGeom>
            <a:avLst/>
            <a:gdLst/>
            <a:ahLst/>
            <a:cxnLst/>
            <a:rect l="l" t="t" r="r" b="b"/>
            <a:pathLst>
              <a:path w="12192000" h="1164590">
                <a:moveTo>
                  <a:pt x="12192000" y="0"/>
                </a:moveTo>
                <a:lnTo>
                  <a:pt x="0" y="0"/>
                </a:lnTo>
                <a:lnTo>
                  <a:pt x="0" y="1164336"/>
                </a:lnTo>
                <a:lnTo>
                  <a:pt x="12192000" y="1164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4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E6382D-07D8-20E7-CF89-E551C614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0" y="838200"/>
            <a:ext cx="4822094" cy="3524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8B9AB91-7086-6440-1F96-BF3974B0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010258"/>
            <a:ext cx="2242203" cy="16816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D60F1F9-EA14-7C18-9190-7274C021B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4" y="4967877"/>
            <a:ext cx="2357402" cy="17680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30C46C1-B31F-4B7C-D5F7-0E4EDC4ED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73" y="5010258"/>
            <a:ext cx="2376365" cy="158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494" y="180213"/>
            <a:ext cx="10436860" cy="6008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445"/>
              </a:spcBef>
            </a:pPr>
            <a:r>
              <a:rPr sz="1600" u="sng" dirty="0">
                <a:uFill>
                  <a:solidFill>
                    <a:srgbClr val="0F8F90"/>
                  </a:solidFill>
                </a:uFill>
              </a:rPr>
              <a:t>ДОХОДЫ </a:t>
            </a:r>
            <a:r>
              <a:rPr sz="1600" u="sng" spc="-10" dirty="0">
                <a:uFill>
                  <a:solidFill>
                    <a:srgbClr val="0F8F90"/>
                  </a:solidFill>
                </a:uFill>
              </a:rPr>
              <a:t>БЮДЖЕТА-</a:t>
            </a:r>
            <a:endParaRPr sz="1600" dirty="0"/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600" dirty="0"/>
              <a:t>безвозмездные</a:t>
            </a:r>
            <a:r>
              <a:rPr sz="1600" spc="15" dirty="0"/>
              <a:t> </a:t>
            </a:r>
            <a:r>
              <a:rPr sz="1600" dirty="0"/>
              <a:t>и</a:t>
            </a:r>
            <a:r>
              <a:rPr sz="1600" spc="-5" dirty="0"/>
              <a:t> </a:t>
            </a:r>
            <a:r>
              <a:rPr sz="1600" dirty="0"/>
              <a:t>безвозвратные</a:t>
            </a:r>
            <a:r>
              <a:rPr sz="1600" spc="-15" dirty="0"/>
              <a:t> </a:t>
            </a:r>
            <a:r>
              <a:rPr sz="1600" dirty="0"/>
              <a:t>поступления</a:t>
            </a:r>
            <a:r>
              <a:rPr sz="1600" spc="15" dirty="0"/>
              <a:t> </a:t>
            </a:r>
            <a:r>
              <a:rPr sz="1600" dirty="0"/>
              <a:t>денежных</a:t>
            </a:r>
            <a:r>
              <a:rPr sz="1600" spc="-15" dirty="0"/>
              <a:t> </a:t>
            </a:r>
            <a:r>
              <a:rPr sz="1600" dirty="0"/>
              <a:t>средств</a:t>
            </a:r>
            <a:r>
              <a:rPr sz="1600" spc="-5" dirty="0"/>
              <a:t> </a:t>
            </a:r>
            <a:r>
              <a:rPr sz="1600" dirty="0"/>
              <a:t>в</a:t>
            </a:r>
            <a:r>
              <a:rPr sz="1600" spc="-20" dirty="0"/>
              <a:t> </a:t>
            </a:r>
            <a:r>
              <a:rPr sz="1600" spc="-10" dirty="0"/>
              <a:t>бюджет</a:t>
            </a:r>
            <a:endParaRPr sz="1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6989" y="6587705"/>
            <a:ext cx="86740" cy="1345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792480" cy="6890742"/>
            <a:chOff x="0" y="0"/>
            <a:chExt cx="792480" cy="6890742"/>
          </a:xfrm>
        </p:grpSpPr>
        <p:sp>
          <p:nvSpPr>
            <p:cNvPr id="5" name="object 5"/>
            <p:cNvSpPr/>
            <p:nvPr/>
          </p:nvSpPr>
          <p:spPr>
            <a:xfrm>
              <a:off x="0" y="32742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2157" y="2999459"/>
            <a:ext cx="176972" cy="167767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20494" y="1470405"/>
            <a:ext cx="11058525" cy="5104130"/>
            <a:chOff x="918972" y="1636267"/>
            <a:chExt cx="11058525" cy="51041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5585" y="1652015"/>
              <a:ext cx="4811530" cy="48173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4295" y="1636267"/>
              <a:ext cx="8140700" cy="1518920"/>
            </a:xfrm>
            <a:custGeom>
              <a:avLst/>
              <a:gdLst/>
              <a:ahLst/>
              <a:cxnLst/>
              <a:rect l="l" t="t" r="r" b="b"/>
              <a:pathLst>
                <a:path w="8140700" h="1518920">
                  <a:moveTo>
                    <a:pt x="8134350" y="0"/>
                  </a:moveTo>
                  <a:lnTo>
                    <a:pt x="8134350" y="1518920"/>
                  </a:lnTo>
                </a:path>
                <a:path w="8140700" h="1518920">
                  <a:moveTo>
                    <a:pt x="0" y="6350"/>
                  </a:moveTo>
                  <a:lnTo>
                    <a:pt x="8140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4295" y="3136137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260" y="3294888"/>
              <a:ext cx="384047" cy="3840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4295" y="3200145"/>
              <a:ext cx="8140700" cy="1518920"/>
            </a:xfrm>
            <a:custGeom>
              <a:avLst/>
              <a:gdLst/>
              <a:ahLst/>
              <a:cxnLst/>
              <a:rect l="l" t="t" r="r" b="b"/>
              <a:pathLst>
                <a:path w="8140700" h="1518920">
                  <a:moveTo>
                    <a:pt x="8134350" y="0"/>
                  </a:moveTo>
                  <a:lnTo>
                    <a:pt x="8134350" y="1518920"/>
                  </a:lnTo>
                </a:path>
                <a:path w="8140700" h="1518920">
                  <a:moveTo>
                    <a:pt x="0" y="6350"/>
                  </a:moveTo>
                  <a:lnTo>
                    <a:pt x="8140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4295" y="4700016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972" y="4817363"/>
              <a:ext cx="384047" cy="3840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14450" y="4763897"/>
              <a:ext cx="7425690" cy="1976755"/>
            </a:xfrm>
            <a:custGeom>
              <a:avLst/>
              <a:gdLst/>
              <a:ahLst/>
              <a:cxnLst/>
              <a:rect l="l" t="t" r="r" b="b"/>
              <a:pathLst>
                <a:path w="7425690" h="1976754">
                  <a:moveTo>
                    <a:pt x="7418958" y="0"/>
                  </a:moveTo>
                  <a:lnTo>
                    <a:pt x="7418958" y="1976137"/>
                  </a:lnTo>
                </a:path>
                <a:path w="7425690" h="1976754">
                  <a:moveTo>
                    <a:pt x="0" y="6350"/>
                  </a:moveTo>
                  <a:lnTo>
                    <a:pt x="7425308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14450" y="6720979"/>
              <a:ext cx="7425690" cy="0"/>
            </a:xfrm>
            <a:custGeom>
              <a:avLst/>
              <a:gdLst/>
              <a:ahLst/>
              <a:cxnLst/>
              <a:rect l="l" t="t" r="r" b="b"/>
              <a:pathLst>
                <a:path w="7425690">
                  <a:moveTo>
                    <a:pt x="0" y="0"/>
                  </a:moveTo>
                  <a:lnTo>
                    <a:pt x="742530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3114" y="1278381"/>
            <a:ext cx="384047" cy="38404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133600" y="1064531"/>
            <a:ext cx="9437361" cy="551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Доходы</a:t>
            </a:r>
            <a:r>
              <a:rPr sz="1400" b="1" spc="-3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бюджета</a:t>
            </a:r>
            <a:r>
              <a:rPr sz="1400" b="1" spc="-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муниципального</a:t>
            </a:r>
            <a:r>
              <a:rPr sz="1400" b="1" spc="-45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образования</a:t>
            </a:r>
            <a:r>
              <a:rPr sz="1400" b="1" spc="-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складываются</a:t>
            </a:r>
            <a:r>
              <a:rPr sz="1400" b="1" spc="-15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spc="-25" dirty="0" err="1">
                <a:solidFill>
                  <a:srgbClr val="0A5F5F"/>
                </a:solidFill>
                <a:latin typeface="Calibri"/>
                <a:cs typeface="Calibri"/>
              </a:rPr>
              <a:t>из</a:t>
            </a:r>
            <a:r>
              <a:rPr sz="1400" b="1" spc="-25" dirty="0" smtClean="0">
                <a:solidFill>
                  <a:srgbClr val="0A5F5F"/>
                </a:solidFill>
                <a:latin typeface="Calibri"/>
                <a:cs typeface="Calibri"/>
              </a:rPr>
              <a:t>:</a:t>
            </a:r>
            <a:r>
              <a:rPr lang="ru-RU" sz="1400" b="1" spc="-25" dirty="0" smtClean="0">
                <a:solidFill>
                  <a:srgbClr val="0A5F5F"/>
                </a:solidFill>
                <a:latin typeface="Calibri"/>
                <a:cs typeface="Calibri"/>
              </a:rPr>
              <a:t> </a:t>
            </a:r>
          </a:p>
          <a:p>
            <a:pPr marL="80010">
              <a:lnSpc>
                <a:spcPct val="100000"/>
              </a:lnSpc>
              <a:spcBef>
                <a:spcPts val="100"/>
              </a:spcBef>
            </a:pPr>
            <a:r>
              <a:rPr sz="1400" b="1" u="sng" dirty="0" err="1" smtClean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Налоговых</a:t>
            </a:r>
            <a:r>
              <a:rPr sz="1400" b="1" u="sng" spc="-85" dirty="0" smtClean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доходов </a:t>
            </a:r>
            <a:r>
              <a:rPr sz="1400" b="1" spc="-160" dirty="0">
                <a:solidFill>
                  <a:srgbClr val="0A5F5F"/>
                </a:solidFill>
                <a:latin typeface="Calibri"/>
                <a:cs typeface="Calibri"/>
              </a:rPr>
              <a:t>–</a:t>
            </a:r>
            <a:r>
              <a:rPr sz="1400" b="1" spc="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поступлений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33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уплаты</a:t>
            </a:r>
            <a:r>
              <a:rPr sz="1400" b="1" spc="-2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налогов,</a:t>
            </a:r>
            <a:r>
              <a:rPr sz="1400" b="1" spc="-7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установленных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 Налоговым кодексом</a:t>
            </a:r>
            <a:r>
              <a:rPr sz="1400" b="1" spc="-8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Российской</a:t>
            </a:r>
            <a:r>
              <a:rPr sz="1400" b="1" spc="-6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Федерации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налог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 на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доходы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физических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лиц;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налог по упрощённой системе налогообложения;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единый налог на вменённый доход для отдельных видов деятельности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единый сельскохозяйственный налог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налог, взимаемый в связи с применением патентной системы налогообложения;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spc="5" dirty="0">
                <a:solidFill>
                  <a:srgbClr val="0F8F90"/>
                </a:solidFill>
                <a:latin typeface="Calibri"/>
                <a:cs typeface="Calibri"/>
              </a:rPr>
              <a:t>госпошлина по делам, рассматриваемым в суде общей юрисдикции</a:t>
            </a:r>
            <a:r>
              <a:rPr sz="1400" b="1" spc="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41910" marR="255270">
              <a:lnSpc>
                <a:spcPct val="100000"/>
              </a:lnSpc>
              <a:spcBef>
                <a:spcPts val="1270"/>
              </a:spcBef>
            </a:pPr>
            <a:r>
              <a:rPr sz="1400" b="1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Неналоговых</a:t>
            </a:r>
            <a:r>
              <a:rPr sz="1400" b="1" u="sng" spc="-8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доходов</a:t>
            </a:r>
            <a:r>
              <a:rPr sz="1400" b="1" u="sng" spc="-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spc="-165" dirty="0">
                <a:solidFill>
                  <a:srgbClr val="0A5F5F"/>
                </a:solidFill>
                <a:latin typeface="Calibri"/>
                <a:cs typeface="Calibri"/>
              </a:rPr>
              <a:t>–</a:t>
            </a:r>
            <a:r>
              <a:rPr sz="1400" b="1" spc="3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поступлений</a:t>
            </a:r>
            <a:r>
              <a:rPr sz="1400" b="1" spc="-1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34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уплаты</a:t>
            </a:r>
            <a:r>
              <a:rPr sz="1400" b="1" spc="-1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иных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F8F90"/>
                </a:solidFill>
                <a:latin typeface="Calibri"/>
                <a:cs typeface="Calibri"/>
              </a:rPr>
              <a:t>платежей</a:t>
            </a:r>
            <a:r>
              <a:rPr sz="1400" b="1" spc="-2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F8F90"/>
                </a:solidFill>
                <a:latin typeface="Calibri"/>
                <a:cs typeface="Calibri"/>
              </a:rPr>
              <a:t>установленных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F8F90"/>
                </a:solidFill>
                <a:latin typeface="Calibri"/>
                <a:cs typeface="Calibri"/>
              </a:rPr>
              <a:t>законодательством</a:t>
            </a:r>
            <a:r>
              <a:rPr sz="1400" b="1" spc="-7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Российской</a:t>
            </a:r>
            <a:r>
              <a:rPr sz="1400" b="1" spc="-5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Федерации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доходы, получаемые в виде арендной платы за земельные участки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доходы от сдачи в аренду имущества, составляющего муниципальную казну;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прочие поступления от использования имущества;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плата за негативное воздействие на окружающую среду;</a:t>
            </a:r>
          </a:p>
          <a:p>
            <a:pPr marL="328930" indent="-287655"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прочие доходы от компенсации затрат государства; </a:t>
            </a:r>
          </a:p>
          <a:p>
            <a:pPr marL="328930" indent="-287655"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доходы от продажи земельных участков;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ш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трафы</a:t>
            </a: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, санкции, возмещение ущерба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12700" marR="525145">
              <a:lnSpc>
                <a:spcPct val="100000"/>
              </a:lnSpc>
              <a:spcBef>
                <a:spcPts val="1275"/>
              </a:spcBef>
            </a:pPr>
            <a:r>
              <a:rPr sz="1400" b="1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Безвозмездных</a:t>
            </a:r>
            <a:r>
              <a:rPr sz="1400" b="1" u="sng" spc="-9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поступлений</a:t>
            </a:r>
            <a:r>
              <a:rPr sz="1400" b="1" u="sng" spc="-3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0A5F5F"/>
                </a:solidFill>
                <a:latin typeface="Calibri"/>
                <a:cs typeface="Calibri"/>
              </a:rPr>
              <a:t>–</a:t>
            </a:r>
            <a:r>
              <a:rPr sz="1400" b="1" spc="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поступлений</a:t>
            </a:r>
            <a:r>
              <a:rPr sz="1400" b="1" spc="-3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других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бюджетов</a:t>
            </a:r>
            <a:r>
              <a:rPr sz="1400" b="1" spc="-3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бюджетной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системы,</a:t>
            </a:r>
            <a:r>
              <a:rPr sz="1400" b="1" spc="-4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организаций</a:t>
            </a:r>
            <a:r>
              <a:rPr sz="1400" b="1" spc="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и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граждан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дотации;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субсидии;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субвенции;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иные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межбюджетные</a:t>
            </a:r>
            <a:r>
              <a:rPr sz="1400" b="1" spc="-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трансферты;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безвозмездные</a:t>
            </a:r>
            <a:r>
              <a:rPr sz="1400" b="1" spc="-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поступления</a:t>
            </a:r>
            <a:r>
              <a:rPr sz="1400" b="1" spc="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37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организаций и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физических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F8F90"/>
                </a:solidFill>
                <a:latin typeface="Calibri"/>
                <a:cs typeface="Calibri"/>
              </a:rPr>
              <a:t>лиц</a:t>
            </a:r>
            <a:endParaRPr sz="1400" dirty="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</a:pP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(добровольные</a:t>
            </a:r>
            <a:r>
              <a:rPr sz="1400" b="1" spc="2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пожертвования)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8248918-9967-9182-03FA-777B09CE2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1" y="-74497"/>
            <a:ext cx="1524000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11" y="308864"/>
            <a:ext cx="10561374" cy="27699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Налоговые и неналоговые доходы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онсолидированного бюджета  2023- 2024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г.г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1464" y="1556792"/>
            <a:ext cx="7992888" cy="40324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76896"/>
              </p:ext>
            </p:extLst>
          </p:nvPr>
        </p:nvGraphicFramePr>
        <p:xfrm>
          <a:off x="1066799" y="761999"/>
          <a:ext cx="10820400" cy="5908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416"/>
                <a:gridCol w="1400321"/>
                <a:gridCol w="1131546"/>
                <a:gridCol w="1555875"/>
                <a:gridCol w="1060823"/>
                <a:gridCol w="1626596"/>
                <a:gridCol w="1060823"/>
              </a:tblGrid>
              <a:tr h="418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Показатели </a:t>
                      </a:r>
                      <a:r>
                        <a:rPr lang="ru-RU" sz="1600" dirty="0">
                          <a:effectLst/>
                        </a:rPr>
                        <a:t>доходов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Исполнение за 2023 г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(тыс. рублей)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Исполнение за 2024 г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(тыс. рублей)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Темп роста (+; -снижения) (%) 2024г. к 2023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Консолидированный </a:t>
                      </a:r>
                      <a:r>
                        <a:rPr lang="ru-RU" sz="1100" dirty="0">
                          <a:effectLst/>
                        </a:rPr>
                        <a:t>бюджет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Консолидированный </a:t>
                      </a:r>
                      <a:r>
                        <a:rPr lang="ru-RU" sz="1100" dirty="0">
                          <a:effectLst/>
                        </a:rPr>
                        <a:t>бюджет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том числе район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Консолидированный </a:t>
                      </a:r>
                      <a:r>
                        <a:rPr lang="ru-RU" sz="1100" dirty="0">
                          <a:effectLst/>
                        </a:rPr>
                        <a:t>бюджет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8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54 861,4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44 691,5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56 816,9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48 775,6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+9,1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402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Налог, взимаемый в связи с применением упрощенной системой налогообложения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2 499,2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2 499,2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2 042,9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2 042,9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-18,3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-18,3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3532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налог на вмененный доход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-67,8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-67,8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3532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Единый сельскохозяйственный налог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 10 </a:t>
                      </a:r>
                      <a:r>
                        <a:rPr lang="ru-RU" sz="1600" dirty="0">
                          <a:effectLst/>
                        </a:rPr>
                        <a:t>раз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 10 </a:t>
                      </a:r>
                      <a:r>
                        <a:rPr lang="ru-RU" sz="1600" dirty="0">
                          <a:effectLst/>
                        </a:rPr>
                        <a:t>раз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имущество физических лиц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1 402,0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1 267,2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-9,6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Земельный налог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1 414,2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2 271,7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+60,6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400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Налог, взимаемый в связи с применением патентной системы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93,0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93,0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153,8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153,8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+65,4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+65,4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Госпошлина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1 171,0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1 141,4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1 912,6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1 888,4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+63,3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+65,5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Акцизы на топливо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9 026,1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9 338,9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+3,5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300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использования имущества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8 309,2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3 999,4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6 805,2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2 972,0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-18,1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-25,7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358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115,9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115,9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228,2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228,2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+96,9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+96,9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оказания платных услуг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998,5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466,3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122,6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-53,3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300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реализации имущества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1 607,2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267,2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продажи земельных участков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121,8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189,4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105,4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+55,6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+47,6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Штрафы, санкции, возмещение ущерба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495,1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493,2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+1,1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300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 неналоговые доходы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  <a:tr h="23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82 048,4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53 305,2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85 011,3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56 798,4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+3,6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+6,6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50" marR="43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10" y="308864"/>
            <a:ext cx="10609579" cy="3693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</a:t>
            </a:r>
            <a:r>
              <a:rPr lang="ru-RU" spc="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безвозмездных</a:t>
            </a:r>
            <a:r>
              <a:rPr lang="ru-RU" spc="-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поступлений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2023 - 2024</a:t>
            </a:r>
            <a:r>
              <a:rPr lang="ru-RU" spc="1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pc="-20" dirty="0" err="1" smtClean="0">
                <a:solidFill>
                  <a:schemeClr val="accent1">
                    <a:lumMod val="75000"/>
                  </a:schemeClr>
                </a:solidFill>
              </a:rPr>
              <a:t>г.г</a:t>
            </a:r>
            <a:r>
              <a:rPr lang="ru-RU" spc="-2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3810" y="1519427"/>
            <a:ext cx="8638614" cy="349374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92811"/>
              </p:ext>
            </p:extLst>
          </p:nvPr>
        </p:nvGraphicFramePr>
        <p:xfrm>
          <a:off x="839416" y="980728"/>
          <a:ext cx="10657184" cy="479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4203"/>
                <a:gridCol w="1848205"/>
                <a:gridCol w="1008112"/>
                <a:gridCol w="1800200"/>
                <a:gridCol w="1296144"/>
                <a:gridCol w="1656184"/>
                <a:gridCol w="1224136"/>
              </a:tblGrid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Показатели </a:t>
                      </a:r>
                      <a:r>
                        <a:rPr lang="ru-RU" sz="1600" dirty="0">
                          <a:effectLst/>
                        </a:rPr>
                        <a:t>доходов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Исполнение за 2023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Исполнение за 2024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Темп роста, снижения в процентах  (+; -)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2024г</a:t>
                      </a:r>
                      <a:r>
                        <a:rPr lang="ru-RU" sz="1600" dirty="0">
                          <a:effectLst/>
                        </a:rPr>
                        <a:t>. к 2023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Консолидированный </a:t>
                      </a: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 район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Консолидированный </a:t>
                      </a: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 район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Консолидированный </a:t>
                      </a: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 район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ВСЕГО, в том числе: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408 </a:t>
                      </a:r>
                      <a:r>
                        <a:rPr lang="ru-RU" sz="1600" b="1" dirty="0">
                          <a:effectLst/>
                        </a:rPr>
                        <a:t>385,8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418 </a:t>
                      </a:r>
                      <a:r>
                        <a:rPr lang="ru-RU" sz="1600" b="1" dirty="0" smtClean="0">
                          <a:effectLst/>
                        </a:rPr>
                        <a:t>290,8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424 582,2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+mn-lt"/>
                          <a:ea typeface="+mn-ea"/>
                        </a:rPr>
                        <a:t>436 982,1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4,1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5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134 071,3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134 071,3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121 769,0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121 769,0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-9,2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Субвенции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191 337,6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191 337,6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198 650,4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198 650,4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Субсидии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56 416,7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 </a:t>
                      </a:r>
                      <a:r>
                        <a:rPr lang="ru-RU" sz="1600" dirty="0" smtClean="0">
                          <a:effectLst/>
                        </a:rPr>
                        <a:t>224,2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69 977,5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68 710,9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Иные межбюджетные трансферты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 </a:t>
                      </a:r>
                      <a:r>
                        <a:rPr lang="ru-RU" sz="1600" dirty="0">
                          <a:effectLst/>
                        </a:rPr>
                        <a:t>560,2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37 657,7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34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616,0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48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296,5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4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751" y="-28577"/>
            <a:ext cx="12191999" cy="6856473"/>
            <a:chOff x="0" y="0"/>
            <a:chExt cx="12191999" cy="6856473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9031" y="862583"/>
              <a:ext cx="3172968" cy="22311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71497" y="3947286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851,5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9678" y="3738194"/>
            <a:ext cx="723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1076,9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8283" y="3741166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1079,2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3756" y="3907663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796,5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010" y="4072254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816,1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3435" y="2096770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107,6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172" y="1725929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83,1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8938" y="1679575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75,6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8554" y="2093467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72,1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8306" y="2006549"/>
            <a:ext cx="469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72,0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1308" y="5983223"/>
            <a:ext cx="171450" cy="1714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15617" y="5894933"/>
            <a:ext cx="297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безвозмездные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 поступления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1371" y="5983223"/>
            <a:ext cx="169925" cy="1714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75046" y="5894933"/>
            <a:ext cx="191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налоговые</a:t>
            </a:r>
            <a:r>
              <a:rPr sz="1800" b="1" i="1" spc="-2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доходы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39965" y="5997321"/>
            <a:ext cx="146050" cy="144145"/>
            <a:chOff x="7339965" y="5997321"/>
            <a:chExt cx="146050" cy="144145"/>
          </a:xfrm>
          <a:solidFill>
            <a:schemeClr val="accent3">
              <a:lumMod val="75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7349490" y="600684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2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6492" y="124967"/>
                  </a:lnTo>
                  <a:lnTo>
                    <a:pt x="126492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95250">
              <a:extrusionClr>
                <a:srgbClr val="00B050"/>
              </a:extrusionClr>
            </a:sp3d>
          </p:spPr>
          <p:txBody>
            <a:bodyPr wrap="square" lIns="0" tIns="0" rIns="0" bIns="0" rtlCol="0" anchor="t" anchorCtr="0"/>
            <a:lstStyle/>
            <a:p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349490" y="600684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0" y="124967"/>
                  </a:moveTo>
                  <a:lnTo>
                    <a:pt x="126492" y="124967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grpFill/>
            <a:ln w="19050">
              <a:noFill/>
            </a:ln>
            <a:scene3d>
              <a:camera prst="orthographicFront"/>
              <a:lightRig rig="threePt" dir="t"/>
            </a:scene3d>
            <a:sp3d extrusionH="95250">
              <a:extrusionClr>
                <a:srgbClr val="00B050"/>
              </a:extrusionClr>
            </a:sp3d>
          </p:spPr>
          <p:txBody>
            <a:bodyPr wrap="square" lIns="0" tIns="0" rIns="0" bIns="0" rtlCol="0" anchor="t" anchorCtr="0"/>
            <a:lstStyle/>
            <a:p>
              <a:endParaRPr>
                <a:solidFill>
                  <a:srgbClr val="00B050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21702" y="5894933"/>
            <a:ext cx="214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неналоговые</a:t>
            </a:r>
            <a:r>
              <a:rPr sz="1800" b="1" i="1" spc="-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доходы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3889" y="5207000"/>
            <a:ext cx="789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400" b="1" spc="190" dirty="0" smtClean="0">
                <a:solidFill>
                  <a:srgbClr val="1263A1"/>
                </a:solidFill>
                <a:latin typeface="Calibri"/>
                <a:cs typeface="Calibri"/>
              </a:rPr>
              <a:t>20</a:t>
            </a:r>
            <a:r>
              <a:rPr lang="ru-RU" sz="1400" b="1" spc="190" dirty="0" smtClean="0">
                <a:solidFill>
                  <a:srgbClr val="1263A1"/>
                </a:solidFill>
                <a:latin typeface="Calibri"/>
                <a:cs typeface="Calibri"/>
              </a:rPr>
              <a:t>23</a:t>
            </a:r>
            <a:r>
              <a:rPr sz="1400" b="1" spc="-5" dirty="0" smtClean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отчет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4000" y="5105400"/>
            <a:ext cx="99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 algn="ctr">
              <a:lnSpc>
                <a:spcPct val="100000"/>
              </a:lnSpc>
              <a:spcBef>
                <a:spcPts val="100"/>
              </a:spcBef>
            </a:pPr>
            <a:r>
              <a:rPr sz="1400" b="1" spc="190" dirty="0" smtClean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4</a:t>
            </a:r>
            <a:r>
              <a:rPr sz="1400" b="1" spc="-5" dirty="0" smtClean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 err="1">
                <a:solidFill>
                  <a:srgbClr val="1263A1"/>
                </a:solidFill>
                <a:latin typeface="Calibri"/>
                <a:cs typeface="Calibri"/>
              </a:rPr>
              <a:t>год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1263A1"/>
                </a:solidFill>
                <a:latin typeface="Calibri"/>
                <a:cs typeface="Calibri"/>
              </a:rPr>
              <a:t> отчет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713232" cy="68579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323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282953" y="279272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Объём</a:t>
            </a:r>
            <a:r>
              <a:rPr spc="-1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структура</a:t>
            </a:r>
            <a:r>
              <a:rPr spc="10" dirty="0"/>
              <a:t> </a:t>
            </a:r>
            <a:r>
              <a:rPr dirty="0"/>
              <a:t>доходов</a:t>
            </a:r>
            <a:r>
              <a:rPr spc="-5" dirty="0"/>
              <a:t> </a:t>
            </a:r>
            <a:r>
              <a:rPr dirty="0" err="1"/>
              <a:t>бюджета</a:t>
            </a:r>
            <a:r>
              <a:rPr spc="10" dirty="0"/>
              <a:t> </a:t>
            </a:r>
            <a:r>
              <a:rPr lang="ru-RU" spc="10" dirty="0" smtClean="0"/>
              <a:t/>
            </a:r>
            <a:br>
              <a:rPr lang="ru-RU" spc="10" dirty="0" smtClean="0"/>
            </a:br>
            <a:r>
              <a:rPr lang="ru-RU" spc="10" dirty="0" smtClean="0"/>
              <a:t>Калевальского муниципального района </a:t>
            </a:r>
            <a:br>
              <a:rPr lang="ru-RU" spc="10" dirty="0" smtClean="0"/>
            </a:br>
            <a:r>
              <a:rPr dirty="0" smtClean="0"/>
              <a:t>в</a:t>
            </a:r>
            <a:r>
              <a:rPr spc="-5" dirty="0" smtClean="0"/>
              <a:t> </a:t>
            </a:r>
            <a:r>
              <a:rPr dirty="0" smtClean="0"/>
              <a:t>202</a:t>
            </a:r>
            <a:r>
              <a:rPr lang="ru-RU" dirty="0"/>
              <a:t>3</a:t>
            </a:r>
            <a:r>
              <a:rPr dirty="0" smtClean="0"/>
              <a:t>-202</a:t>
            </a:r>
            <a:r>
              <a:rPr lang="ru-RU" dirty="0"/>
              <a:t>4</a:t>
            </a:r>
            <a:r>
              <a:rPr spc="30" dirty="0" smtClean="0"/>
              <a:t> </a:t>
            </a:r>
            <a:r>
              <a:rPr dirty="0"/>
              <a:t>годах</a:t>
            </a:r>
            <a:r>
              <a:rPr spc="10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5" dirty="0"/>
              <a:t> </a:t>
            </a:r>
            <a:r>
              <a:rPr spc="-10" dirty="0" smtClean="0"/>
              <a:t>руб</a:t>
            </a:r>
            <a:r>
              <a:rPr lang="ru-RU" spc="-10" dirty="0" smtClean="0"/>
              <a:t>лей</a:t>
            </a:r>
            <a:r>
              <a:rPr spc="-10" dirty="0" smtClean="0"/>
              <a:t>)</a:t>
            </a:r>
            <a:endParaRPr spc="-10" dirty="0"/>
          </a:p>
        </p:txBody>
      </p:sp>
      <p:sp>
        <p:nvSpPr>
          <p:cNvPr id="40" name="object 40"/>
          <p:cNvSpPr txBox="1"/>
          <p:nvPr/>
        </p:nvSpPr>
        <p:spPr>
          <a:xfrm>
            <a:off x="197059" y="2886780"/>
            <a:ext cx="176972" cy="16802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Century Gothic"/>
              <a:cs typeface="Century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770364" y="4757928"/>
            <a:ext cx="2324100" cy="1988185"/>
            <a:chOff x="9770364" y="4757928"/>
            <a:chExt cx="2324100" cy="1988185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0364" y="4757928"/>
              <a:ext cx="2137410" cy="11864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12803" y="6614426"/>
              <a:ext cx="81152" cy="131287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8E7A0FA-73F2-D0AE-A901-F095B2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80" y="0"/>
            <a:ext cx="1399888" cy="1023151"/>
          </a:xfrm>
          <a:prstGeom prst="rect">
            <a:avLst/>
          </a:prstGeom>
        </p:spPr>
      </p:pic>
      <p:graphicFrame>
        <p:nvGraphicFramePr>
          <p:cNvPr id="52" name="Диаграмма 51">
            <a:extLst>
              <a:ext uri="{FF2B5EF4-FFF2-40B4-BE49-F238E27FC236}">
                <a16:creationId xmlns="" xmlns:a16="http://schemas.microsoft.com/office/drawing/2014/main" id="{CDC9BCE3-EEEC-692F-5AB2-D4743A9CD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450764"/>
              </p:ext>
            </p:extLst>
          </p:nvPr>
        </p:nvGraphicFramePr>
        <p:xfrm>
          <a:off x="1080969" y="1143000"/>
          <a:ext cx="7135041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232" y="304800"/>
            <a:ext cx="10465181" cy="63720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642" y="156794"/>
            <a:ext cx="7983220" cy="1041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1679C4"/>
                </a:solidFill>
              </a:rPr>
              <a:t/>
            </a:r>
            <a:br>
              <a:rPr lang="ru-RU" sz="2100" dirty="0" smtClean="0">
                <a:solidFill>
                  <a:srgbClr val="1679C4"/>
                </a:solidFill>
              </a:rPr>
            </a:br>
            <a:r>
              <a:rPr sz="2100" dirty="0" smtClean="0">
                <a:solidFill>
                  <a:srgbClr val="1679C4"/>
                </a:solidFill>
              </a:rPr>
              <a:t>Безвозмездные</a:t>
            </a:r>
            <a:r>
              <a:rPr sz="2100" spc="20" dirty="0" smtClean="0">
                <a:solidFill>
                  <a:srgbClr val="1679C4"/>
                </a:solidFill>
              </a:rPr>
              <a:t> </a:t>
            </a:r>
            <a:r>
              <a:rPr dirty="0">
                <a:solidFill>
                  <a:srgbClr val="1679C4"/>
                </a:solidFill>
              </a:rPr>
              <a:t>поступления</a:t>
            </a:r>
            <a:r>
              <a:rPr spc="-45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в</a:t>
            </a:r>
            <a:r>
              <a:rPr sz="2100" spc="3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бюджет</a:t>
            </a:r>
            <a:r>
              <a:rPr sz="2100" spc="40" dirty="0">
                <a:solidFill>
                  <a:srgbClr val="1679C4"/>
                </a:solidFill>
              </a:rPr>
              <a:t> </a:t>
            </a:r>
            <a:r>
              <a:rPr sz="2100" spc="-10" dirty="0">
                <a:solidFill>
                  <a:srgbClr val="1679C4"/>
                </a:solidFill>
              </a:rPr>
              <a:t>муниципального</a:t>
            </a:r>
            <a:endParaRPr sz="2100" dirty="0"/>
          </a:p>
          <a:p>
            <a:pPr algn="ctr">
              <a:lnSpc>
                <a:spcPct val="100000"/>
              </a:lnSpc>
              <a:spcBef>
                <a:spcPts val="50"/>
              </a:spcBef>
              <a:tabLst>
                <a:tab pos="1943735" algn="l"/>
              </a:tabLst>
            </a:pPr>
            <a:r>
              <a:rPr sz="2100" spc="-10" dirty="0">
                <a:solidFill>
                  <a:srgbClr val="1679C4"/>
                </a:solidFill>
              </a:rPr>
              <a:t>образования</a:t>
            </a:r>
            <a:r>
              <a:rPr sz="2100" dirty="0">
                <a:solidFill>
                  <a:srgbClr val="1679C4"/>
                </a:solidFill>
              </a:rPr>
              <a:t>	в</a:t>
            </a:r>
            <a:r>
              <a:rPr sz="2100" spc="60" dirty="0">
                <a:solidFill>
                  <a:srgbClr val="1679C4"/>
                </a:solidFill>
              </a:rPr>
              <a:t> </a:t>
            </a:r>
            <a:r>
              <a:rPr sz="2100" dirty="0" smtClean="0">
                <a:solidFill>
                  <a:srgbClr val="1679C4"/>
                </a:solidFill>
              </a:rPr>
              <a:t>202</a:t>
            </a:r>
            <a:r>
              <a:rPr lang="ru-RU" sz="2100" dirty="0">
                <a:solidFill>
                  <a:srgbClr val="1679C4"/>
                </a:solidFill>
              </a:rPr>
              <a:t>3</a:t>
            </a:r>
            <a:r>
              <a:rPr sz="2100" dirty="0" smtClean="0">
                <a:solidFill>
                  <a:srgbClr val="1679C4"/>
                </a:solidFill>
              </a:rPr>
              <a:t>-202</a:t>
            </a:r>
            <a:r>
              <a:rPr lang="ru-RU" sz="2100" dirty="0">
                <a:solidFill>
                  <a:srgbClr val="1679C4"/>
                </a:solidFill>
              </a:rPr>
              <a:t>4</a:t>
            </a:r>
            <a:r>
              <a:rPr sz="2100" spc="70" dirty="0" smtClean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годах</a:t>
            </a:r>
            <a:r>
              <a:rPr sz="2100" spc="7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(</a:t>
            </a:r>
            <a:r>
              <a:rPr lang="ru-RU" sz="2100" dirty="0">
                <a:solidFill>
                  <a:srgbClr val="1679C4"/>
                </a:solidFill>
              </a:rPr>
              <a:t>тыс</a:t>
            </a:r>
            <a:r>
              <a:rPr sz="2100" dirty="0">
                <a:solidFill>
                  <a:srgbClr val="1679C4"/>
                </a:solidFill>
              </a:rPr>
              <a:t>.</a:t>
            </a:r>
            <a:r>
              <a:rPr sz="2100" spc="65" dirty="0">
                <a:solidFill>
                  <a:srgbClr val="1679C4"/>
                </a:solidFill>
              </a:rPr>
              <a:t> </a:t>
            </a:r>
            <a:r>
              <a:rPr sz="2100" spc="-10" dirty="0" smtClean="0">
                <a:solidFill>
                  <a:srgbClr val="1679C4"/>
                </a:solidFill>
              </a:rPr>
              <a:t>руб</a:t>
            </a:r>
            <a:r>
              <a:rPr lang="ru-RU" sz="2100" spc="-10" dirty="0" smtClean="0">
                <a:solidFill>
                  <a:srgbClr val="1679C4"/>
                </a:solidFill>
              </a:rPr>
              <a:t>лей</a:t>
            </a:r>
            <a:r>
              <a:rPr sz="2100" spc="-10" dirty="0" smtClean="0">
                <a:solidFill>
                  <a:srgbClr val="1679C4"/>
                </a:solidFill>
              </a:rPr>
              <a:t>)</a:t>
            </a:r>
            <a:endParaRPr sz="21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191706" y="1825825"/>
            <a:ext cx="9154668" cy="2232722"/>
            <a:chOff x="1208532" y="1912957"/>
            <a:chExt cx="6680453" cy="2123103"/>
          </a:xfrm>
        </p:grpSpPr>
        <p:sp>
          <p:nvSpPr>
            <p:cNvPr id="5" name="object 5"/>
            <p:cNvSpPr/>
            <p:nvPr/>
          </p:nvSpPr>
          <p:spPr>
            <a:xfrm>
              <a:off x="5488685" y="1912957"/>
              <a:ext cx="2400300" cy="1376597"/>
            </a:xfrm>
            <a:custGeom>
              <a:avLst/>
              <a:gdLst/>
              <a:ahLst/>
              <a:cxnLst/>
              <a:rect l="l" t="t" r="r" b="b"/>
              <a:pathLst>
                <a:path w="2400300" h="1371600">
                  <a:moveTo>
                    <a:pt x="1800224" y="0"/>
                  </a:moveTo>
                  <a:lnTo>
                    <a:pt x="600075" y="0"/>
                  </a:lnTo>
                  <a:lnTo>
                    <a:pt x="600075" y="685800"/>
                  </a:lnTo>
                  <a:lnTo>
                    <a:pt x="0" y="685800"/>
                  </a:lnTo>
                  <a:lnTo>
                    <a:pt x="1200149" y="1371600"/>
                  </a:lnTo>
                  <a:lnTo>
                    <a:pt x="2400299" y="685800"/>
                  </a:lnTo>
                  <a:lnTo>
                    <a:pt x="1800224" y="685800"/>
                  </a:lnTo>
                  <a:lnTo>
                    <a:pt x="1800224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88685" y="1917954"/>
              <a:ext cx="2400300" cy="1371600"/>
            </a:xfrm>
            <a:custGeom>
              <a:avLst/>
              <a:gdLst/>
              <a:ahLst/>
              <a:cxnLst/>
              <a:rect l="l" t="t" r="r" b="b"/>
              <a:pathLst>
                <a:path w="2400300" h="1371600">
                  <a:moveTo>
                    <a:pt x="0" y="685800"/>
                  </a:moveTo>
                  <a:lnTo>
                    <a:pt x="600075" y="685800"/>
                  </a:lnTo>
                  <a:lnTo>
                    <a:pt x="600075" y="0"/>
                  </a:lnTo>
                  <a:lnTo>
                    <a:pt x="1800224" y="0"/>
                  </a:lnTo>
                  <a:lnTo>
                    <a:pt x="1800224" y="685800"/>
                  </a:lnTo>
                  <a:lnTo>
                    <a:pt x="2400299" y="685800"/>
                  </a:lnTo>
                  <a:lnTo>
                    <a:pt x="1200149" y="1371600"/>
                  </a:lnTo>
                  <a:lnTo>
                    <a:pt x="0" y="685800"/>
                  </a:lnTo>
                  <a:close/>
                </a:path>
              </a:pathLst>
            </a:custGeom>
            <a:ln w="190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8532" y="3459480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880360" y="576072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32" y="3459480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2"/>
                  </a:moveTo>
                  <a:lnTo>
                    <a:pt x="2880360" y="57607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87456" y="3568700"/>
            <a:ext cx="3284544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b="1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b="1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b="1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b="1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 smtClean="0">
                <a:solidFill>
                  <a:srgbClr val="1263A1"/>
                </a:solidFill>
                <a:latin typeface="Century Gothic"/>
                <a:cs typeface="Century Gothic"/>
              </a:rPr>
              <a:t>134 071,3</a:t>
            </a:r>
            <a:endParaRPr sz="2100" b="1" dirty="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7736" y="4997069"/>
            <a:ext cx="4007276" cy="582930"/>
            <a:chOff x="1197736" y="4997069"/>
            <a:chExt cx="2886710" cy="582930"/>
          </a:xfrm>
        </p:grpSpPr>
        <p:sp>
          <p:nvSpPr>
            <p:cNvPr id="13" name="object 13"/>
            <p:cNvSpPr/>
            <p:nvPr/>
          </p:nvSpPr>
          <p:spPr>
            <a:xfrm>
              <a:off x="1200911" y="5000244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88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0911" y="5000244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08532" y="5110353"/>
            <a:ext cx="2880358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b="1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191 337,6</a:t>
            </a:r>
            <a:endParaRPr sz="2100" b="1" dirty="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00784" y="4227448"/>
            <a:ext cx="4008637" cy="582930"/>
            <a:chOff x="1200785" y="4227448"/>
            <a:chExt cx="2886710" cy="582930"/>
          </a:xfrm>
        </p:grpSpPr>
        <p:sp>
          <p:nvSpPr>
            <p:cNvPr id="17" name="object 17"/>
            <p:cNvSpPr/>
            <p:nvPr/>
          </p:nvSpPr>
          <p:spPr>
            <a:xfrm>
              <a:off x="1203960" y="4230623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3960" y="4230623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93418" y="4339209"/>
            <a:ext cx="2692782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dirty="0">
                <a:solidFill>
                  <a:srgbClr val="FFFFFF"/>
                </a:solidFill>
                <a:latin typeface="Century Gothic"/>
                <a:cs typeface="Century Gothic"/>
              </a:rPr>
              <a:t>Суб</a:t>
            </a:r>
            <a:r>
              <a:rPr lang="ru-RU" sz="1850" b="1" dirty="0">
                <a:solidFill>
                  <a:srgbClr val="FFFFFF"/>
                </a:solidFill>
                <a:latin typeface="Century Gothic"/>
                <a:cs typeface="Century Gothic"/>
              </a:rPr>
              <a:t>сидии</a:t>
            </a:r>
            <a:r>
              <a:rPr sz="185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55 224,2</a:t>
            </a:r>
            <a:endParaRPr sz="2100" b="1" dirty="0">
              <a:latin typeface="Century Gothic"/>
              <a:cs typeface="Century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910" y="5743955"/>
            <a:ext cx="3999693" cy="5760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08532" y="5743955"/>
            <a:ext cx="3992071" cy="451406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680720" algn="l">
              <a:lnSpc>
                <a:spcPct val="100000"/>
              </a:lnSpc>
              <a:spcBef>
                <a:spcPts val="1000"/>
              </a:spcBef>
            </a:pPr>
            <a:r>
              <a:rPr lang="ru-RU" sz="1850" b="1" dirty="0" smtClean="0">
                <a:solidFill>
                  <a:srgbClr val="0D4B79"/>
                </a:solidFill>
                <a:latin typeface="Century Gothic"/>
                <a:cs typeface="Century Gothic"/>
              </a:rPr>
              <a:t>Иные </a:t>
            </a:r>
            <a:r>
              <a:rPr lang="ru-RU" sz="1850" b="1" dirty="0">
                <a:solidFill>
                  <a:srgbClr val="0D4B79"/>
                </a:solidFill>
                <a:latin typeface="Century Gothic"/>
                <a:cs typeface="Century Gothic"/>
              </a:rPr>
              <a:t>МБТ</a:t>
            </a:r>
            <a:r>
              <a:rPr sz="1850" b="1" dirty="0">
                <a:solidFill>
                  <a:srgbClr val="0D4B79"/>
                </a:solidFill>
                <a:latin typeface="Century Gothic"/>
                <a:cs typeface="Century Gothic"/>
              </a:rPr>
              <a:t> –</a:t>
            </a:r>
            <a:r>
              <a:rPr sz="1850" b="1" spc="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 smtClean="0">
                <a:solidFill>
                  <a:srgbClr val="0D4B79"/>
                </a:solidFill>
                <a:latin typeface="Century Gothic"/>
                <a:cs typeface="Century Gothic"/>
              </a:rPr>
              <a:t>37 657,7</a:t>
            </a:r>
            <a:endParaRPr sz="2100" b="1" dirty="0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-32554"/>
            <a:ext cx="763524" cy="6858000"/>
            <a:chOff x="0" y="0"/>
            <a:chExt cx="763524" cy="685800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63524" cy="68579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352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09013" y="1462862"/>
            <a:ext cx="1800987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100" b="1" dirty="0" smtClean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3</a:t>
            </a:r>
            <a:r>
              <a:rPr sz="2100" b="1" spc="50" dirty="0" smtClean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65944" y="1814652"/>
            <a:ext cx="3658455" cy="1387017"/>
            <a:chOff x="1405889" y="1878329"/>
            <a:chExt cx="2542540" cy="1323340"/>
          </a:xfrm>
        </p:grpSpPr>
        <p:sp>
          <p:nvSpPr>
            <p:cNvPr id="30" name="object 30"/>
            <p:cNvSpPr/>
            <p:nvPr/>
          </p:nvSpPr>
          <p:spPr>
            <a:xfrm>
              <a:off x="1405889" y="1878329"/>
              <a:ext cx="2542540" cy="1323340"/>
            </a:xfrm>
            <a:custGeom>
              <a:avLst/>
              <a:gdLst/>
              <a:ahLst/>
              <a:cxnLst/>
              <a:rect l="l" t="t" r="r" b="b"/>
              <a:pathLst>
                <a:path w="2542540" h="1323339">
                  <a:moveTo>
                    <a:pt x="1906524" y="0"/>
                  </a:moveTo>
                  <a:lnTo>
                    <a:pt x="635508" y="0"/>
                  </a:lnTo>
                  <a:lnTo>
                    <a:pt x="635508" y="661416"/>
                  </a:lnTo>
                  <a:lnTo>
                    <a:pt x="0" y="661416"/>
                  </a:lnTo>
                  <a:lnTo>
                    <a:pt x="1271016" y="1322832"/>
                  </a:lnTo>
                  <a:lnTo>
                    <a:pt x="2542032" y="661416"/>
                  </a:lnTo>
                  <a:lnTo>
                    <a:pt x="1906524" y="661416"/>
                  </a:lnTo>
                  <a:lnTo>
                    <a:pt x="1906524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r>
                <a:rPr lang="ru-RU" sz="3200" dirty="0"/>
                <a:t>                     </a:t>
              </a:r>
              <a:endParaRPr sz="320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5889" y="1878329"/>
              <a:ext cx="2542540" cy="1323340"/>
            </a:xfrm>
            <a:custGeom>
              <a:avLst/>
              <a:gdLst/>
              <a:ahLst/>
              <a:cxnLst/>
              <a:rect l="l" t="t" r="r" b="b"/>
              <a:pathLst>
                <a:path w="2542540" h="1323339">
                  <a:moveTo>
                    <a:pt x="0" y="661416"/>
                  </a:moveTo>
                  <a:lnTo>
                    <a:pt x="635508" y="661416"/>
                  </a:lnTo>
                  <a:lnTo>
                    <a:pt x="635508" y="0"/>
                  </a:lnTo>
                  <a:lnTo>
                    <a:pt x="1906524" y="0"/>
                  </a:lnTo>
                  <a:lnTo>
                    <a:pt x="1906524" y="661416"/>
                  </a:lnTo>
                  <a:lnTo>
                    <a:pt x="2542032" y="661416"/>
                  </a:lnTo>
                  <a:lnTo>
                    <a:pt x="1271016" y="1322832"/>
                  </a:lnTo>
                  <a:lnTo>
                    <a:pt x="0" y="661416"/>
                  </a:lnTo>
                  <a:close/>
                </a:path>
              </a:pathLst>
            </a:custGeom>
            <a:ln w="190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009013" y="2176983"/>
            <a:ext cx="1280795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3200" b="1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858000" y="3396444"/>
            <a:ext cx="3809999" cy="638219"/>
            <a:chOff x="5250053" y="3451733"/>
            <a:chExt cx="2886710" cy="582930"/>
          </a:xfrm>
        </p:grpSpPr>
        <p:sp>
          <p:nvSpPr>
            <p:cNvPr id="41" name="object 41"/>
            <p:cNvSpPr/>
            <p:nvPr/>
          </p:nvSpPr>
          <p:spPr>
            <a:xfrm>
              <a:off x="5253228" y="345490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3228" y="345490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62190" y="3563492"/>
            <a:ext cx="3801618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b="1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b="1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b="1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b="1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 smtClean="0">
                <a:solidFill>
                  <a:srgbClr val="1263A1"/>
                </a:solidFill>
                <a:latin typeface="Century Gothic"/>
                <a:cs typeface="Century Gothic"/>
              </a:rPr>
              <a:t>121 769,0</a:t>
            </a:r>
            <a:endParaRPr sz="2100" b="1" dirty="0">
              <a:latin typeface="Century Gothic"/>
              <a:cs typeface="Century Goth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862190" y="4983920"/>
            <a:ext cx="3801617" cy="582930"/>
            <a:chOff x="5250053" y="4992496"/>
            <a:chExt cx="2886710" cy="582930"/>
          </a:xfrm>
        </p:grpSpPr>
        <p:sp>
          <p:nvSpPr>
            <p:cNvPr id="49" name="object 49"/>
            <p:cNvSpPr/>
            <p:nvPr/>
          </p:nvSpPr>
          <p:spPr>
            <a:xfrm>
              <a:off x="5253228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88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3228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62190" y="5105146"/>
            <a:ext cx="3801618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lang="ru-RU" sz="185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198 650,4</a:t>
            </a:r>
            <a:r>
              <a:rPr sz="1850" b="1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2100" b="1" dirty="0">
              <a:latin typeface="Century Gothic"/>
              <a:cs typeface="Century Gothi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862190" y="4221353"/>
            <a:ext cx="3801617" cy="582930"/>
            <a:chOff x="5250053" y="4221353"/>
            <a:chExt cx="2886710" cy="582930"/>
          </a:xfrm>
        </p:grpSpPr>
        <p:sp>
          <p:nvSpPr>
            <p:cNvPr id="53" name="object 53"/>
            <p:cNvSpPr/>
            <p:nvPr/>
          </p:nvSpPr>
          <p:spPr>
            <a:xfrm>
              <a:off x="5253228" y="422452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880360" y="576072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3228" y="422452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2"/>
                  </a:moveTo>
                  <a:lnTo>
                    <a:pt x="2880360" y="57607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2190" y="5708903"/>
            <a:ext cx="3797434" cy="57607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866372" y="5824309"/>
            <a:ext cx="3797436" cy="450763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994"/>
              </a:spcBef>
            </a:pPr>
            <a:r>
              <a:rPr lang="ru-RU" sz="1850" b="1" spc="5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b="1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50" b="1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850" b="1" spc="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 smtClean="0">
                <a:solidFill>
                  <a:srgbClr val="0D4B79"/>
                </a:solidFill>
                <a:latin typeface="Century Gothic"/>
                <a:cs typeface="Century Gothic"/>
              </a:rPr>
              <a:t>48 296,5</a:t>
            </a:r>
            <a:endParaRPr sz="2100" b="1" dirty="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10401" y="4306011"/>
            <a:ext cx="3477444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Субсидии</a:t>
            </a:r>
            <a:r>
              <a:rPr sz="1850" b="1" spc="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b="1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68 710,9</a:t>
            </a:r>
            <a:endParaRPr sz="2100" b="1" dirty="0">
              <a:latin typeface="Century Gothic"/>
              <a:cs typeface="Century Gothic"/>
            </a:endParaRPr>
          </a:p>
        </p:txBody>
      </p:sp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26189" y="6611201"/>
            <a:ext cx="167766" cy="13129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6617773-F6B3-E733-D732-50A160EA60FB}"/>
              </a:ext>
            </a:extLst>
          </p:cNvPr>
          <p:cNvSpPr txBox="1"/>
          <p:nvPr/>
        </p:nvSpPr>
        <p:spPr>
          <a:xfrm>
            <a:off x="2009013" y="2130790"/>
            <a:ext cx="1800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418 290,8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BAF91E85-726F-3BAB-FE15-845E02D79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39" y="-7233"/>
            <a:ext cx="1343183" cy="981706"/>
          </a:xfrm>
          <a:prstGeom prst="rect">
            <a:avLst/>
          </a:prstGeom>
        </p:spPr>
      </p:pic>
      <p:sp>
        <p:nvSpPr>
          <p:cNvPr id="69" name="object 36"/>
          <p:cNvSpPr txBox="1"/>
          <p:nvPr/>
        </p:nvSpPr>
        <p:spPr>
          <a:xfrm>
            <a:off x="7499355" y="1485347"/>
            <a:ext cx="2438400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100" b="1" dirty="0" smtClean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4</a:t>
            </a:r>
            <a:r>
              <a:rPr sz="2100" b="1" spc="55" dirty="0" smtClean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sp>
        <p:nvSpPr>
          <p:cNvPr id="70" name="object 28"/>
          <p:cNvSpPr txBox="1"/>
          <p:nvPr/>
        </p:nvSpPr>
        <p:spPr>
          <a:xfrm>
            <a:off x="7924800" y="2176983"/>
            <a:ext cx="17526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 smtClean="0">
                <a:solidFill>
                  <a:srgbClr val="0D4B79"/>
                </a:solidFill>
                <a:latin typeface="Century Gothic"/>
                <a:cs typeface="Century Gothic"/>
              </a:rPr>
              <a:t>436 982,1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3357</TotalTime>
  <Words>1514</Words>
  <Application>Microsoft Office PowerPoint</Application>
  <PresentationFormat>Произвольный</PresentationFormat>
  <Paragraphs>529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Calibri</vt:lpstr>
      <vt:lpstr>Office Theme</vt:lpstr>
      <vt:lpstr>Основные характеристики бюджета</vt:lpstr>
      <vt:lpstr> 2023 год</vt:lpstr>
      <vt:lpstr> 2023 год</vt:lpstr>
      <vt:lpstr>ДОХОДЫ БЮДЖЕТА</vt:lpstr>
      <vt:lpstr>ДОХОДЫ БЮДЖЕТА- безвозмездные и безвозвратные поступления денежных средств в бюджет</vt:lpstr>
      <vt:lpstr>Налоговые и неналоговые доходы консолидированного бюджета  2023- 2024 г.г.</vt:lpstr>
      <vt:lpstr>Состав безвозмездных поступлений в 2023 - 2024 г.г.</vt:lpstr>
      <vt:lpstr>Объём и структура доходов бюджета  Калевальского муниципального района  в 2023-2024 годах (тыс. рублей)</vt:lpstr>
      <vt:lpstr> Безвозмездные поступления в бюджет муниципального образования в 2023-2024 годах (тыс. рублей)</vt:lpstr>
      <vt:lpstr>РАСХОДЫ БЮДЖЕТА</vt:lpstr>
      <vt:lpstr>Исполнение расходной части бюджета 2023-2024 г.г.</vt:lpstr>
      <vt:lpstr>Структура расходов бюджета по программному принципу </vt:lpstr>
      <vt:lpstr>Муниципальная программа «Развитие системы образования» (тыс. рублей)</vt:lpstr>
      <vt:lpstr>Муниципальная программа «Развитие культуры» (тыс. рублей)</vt:lpstr>
      <vt:lpstr>Муниципальная программа «Развитие физической культуры и спорта» (тыс. рублей)</vt:lpstr>
      <vt:lpstr>Муниципальная программа «Развитие средств массовой информации» (тыс. рублей)</vt:lpstr>
      <vt:lpstr>Объем и структура муниципального долга (тыс. рублей)</vt:lpstr>
      <vt:lpstr>Межбюджетные трансферты общего характера бюджетам бюджетной системы 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Логинова О.Л.</dc:creator>
  <cp:lastModifiedBy>Work3067</cp:lastModifiedBy>
  <cp:revision>318</cp:revision>
  <cp:lastPrinted>2024-05-22T08:38:00Z</cp:lastPrinted>
  <dcterms:created xsi:type="dcterms:W3CDTF">2022-05-08T08:04:24Z</dcterms:created>
  <dcterms:modified xsi:type="dcterms:W3CDTF">2025-03-04T12:08:48Z</dcterms:modified>
</cp:coreProperties>
</file>